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1" r:id="rId18"/>
    <p:sldId id="273" r:id="rId19"/>
    <p:sldId id="274" r:id="rId20"/>
    <p:sldId id="275" r:id="rId21"/>
    <p:sldId id="276" r:id="rId22"/>
    <p:sldId id="277" r:id="rId23"/>
    <p:sldId id="278" r:id="rId24"/>
    <p:sldId id="279" r:id="rId25"/>
    <p:sldId id="280" r:id="rId26"/>
    <p:sldId id="281" r:id="rId27"/>
    <p:sldId id="309" r:id="rId28"/>
    <p:sldId id="310" r:id="rId29"/>
    <p:sldId id="311" r:id="rId30"/>
    <p:sldId id="312" r:id="rId31"/>
    <p:sldId id="282" r:id="rId32"/>
    <p:sldId id="283" r:id="rId33"/>
    <p:sldId id="284" r:id="rId34"/>
    <p:sldId id="285" r:id="rId35"/>
    <p:sldId id="286" r:id="rId36"/>
    <p:sldId id="288" r:id="rId37"/>
    <p:sldId id="289" r:id="rId38"/>
    <p:sldId id="290" r:id="rId39"/>
    <p:sldId id="291" r:id="rId40"/>
    <p:sldId id="313" r:id="rId41"/>
    <p:sldId id="314" r:id="rId42"/>
    <p:sldId id="292" r:id="rId43"/>
    <p:sldId id="315" r:id="rId44"/>
    <p:sldId id="316" r:id="rId45"/>
    <p:sldId id="317" r:id="rId46"/>
    <p:sldId id="31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78"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D9E6-BD2D-471F-9752-81075BD2BAE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18757F-880B-4AEA-B303-1B1FA7ECE2B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FB202A-82BD-4E65-AC2A-AA56AE9441E9}"/>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5" name="Footer Placeholder 4">
            <a:extLst>
              <a:ext uri="{FF2B5EF4-FFF2-40B4-BE49-F238E27FC236}">
                <a16:creationId xmlns:a16="http://schemas.microsoft.com/office/drawing/2014/main" id="{8409CE16-E81E-480C-9D1B-7E32D7E25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4AB3AC-BFED-4581-825F-B7557B1F92C1}"/>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3874813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28010-6C5A-4322-8BB7-615E38F372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233023-A259-47C2-9EF4-BBDC7CC1130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84BA9C-C4BA-4C0D-A98E-42BA0A7BC575}"/>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5" name="Footer Placeholder 4">
            <a:extLst>
              <a:ext uri="{FF2B5EF4-FFF2-40B4-BE49-F238E27FC236}">
                <a16:creationId xmlns:a16="http://schemas.microsoft.com/office/drawing/2014/main" id="{EA59D600-BF11-4878-87DE-1268BE5110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6DBE33-9224-4358-9A1B-DDE1ED3B00AF}"/>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13060666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99707E4-0F35-4A02-9A9C-73ACD42848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686F8FA-D329-491E-B378-3EC69CA097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2A0B08-B8B7-4B6E-87C3-057F48F78B2D}"/>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5" name="Footer Placeholder 4">
            <a:extLst>
              <a:ext uri="{FF2B5EF4-FFF2-40B4-BE49-F238E27FC236}">
                <a16:creationId xmlns:a16="http://schemas.microsoft.com/office/drawing/2014/main" id="{707C5603-CE08-48EB-B56A-87E90C7FF2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01BBD7-DE51-48FF-A987-C85F8088BE7F}"/>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16076142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B4056-CB4F-4833-A1FD-411654D55B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94CBE4-E81F-4FE7-8C02-2DE0450436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6BBCD2C-AA9C-447C-B58B-FE0C31AA0C88}"/>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5" name="Footer Placeholder 4">
            <a:extLst>
              <a:ext uri="{FF2B5EF4-FFF2-40B4-BE49-F238E27FC236}">
                <a16:creationId xmlns:a16="http://schemas.microsoft.com/office/drawing/2014/main" id="{5CC32BBD-8258-46FB-B436-00EC5DD2A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DEFA10-6477-4318-98F6-B107F98B6ACA}"/>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1714177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27650-07A4-4594-A680-0ED2B1049D6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54846F-F424-4C25-966E-AE2368E1D8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15C5F5-C5EC-46CC-B75E-1B5559988A7C}"/>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5" name="Footer Placeholder 4">
            <a:extLst>
              <a:ext uri="{FF2B5EF4-FFF2-40B4-BE49-F238E27FC236}">
                <a16:creationId xmlns:a16="http://schemas.microsoft.com/office/drawing/2014/main" id="{B3ED9041-B555-408F-92A8-AF7C63DA52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69942-FB79-442A-A5C7-1BF654EC8146}"/>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253262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E78A4-6119-4594-8595-245E92F4B5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DD609-D626-41AC-8E7B-07608C1DC4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AF812F-163C-4577-9091-53CD719A60E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129131C-4291-4250-A716-BE24697EC0AE}"/>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6" name="Footer Placeholder 5">
            <a:extLst>
              <a:ext uri="{FF2B5EF4-FFF2-40B4-BE49-F238E27FC236}">
                <a16:creationId xmlns:a16="http://schemas.microsoft.com/office/drawing/2014/main" id="{E9A357F4-8D7D-4752-9E61-498F2818A2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03683A-7060-4899-88E2-2F4CD8159C06}"/>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2895404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90472-5905-44A5-8E63-5611592207A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6B6F4B5-7FCE-4DDB-8729-1E04DF40B5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989B74A-BC27-4A03-9306-7C626A8FDFF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3C1648C-BBE8-4E6A-9806-95C7D76DF8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DBB304-D15E-4E1F-A3A3-486D3F1989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D8E2A-03D1-416C-B69A-5B7DFCBBF998}"/>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8" name="Footer Placeholder 7">
            <a:extLst>
              <a:ext uri="{FF2B5EF4-FFF2-40B4-BE49-F238E27FC236}">
                <a16:creationId xmlns:a16="http://schemas.microsoft.com/office/drawing/2014/main" id="{CE9FE63C-D19D-4028-9A8F-603B1EAF0A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E01E94-0050-4500-9537-C6679840EE51}"/>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2043703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622F1-EF40-483F-8FF9-7F0EA8763D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99C99A-5184-4FC5-9A8A-C23ADF8F8422}"/>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4" name="Footer Placeholder 3">
            <a:extLst>
              <a:ext uri="{FF2B5EF4-FFF2-40B4-BE49-F238E27FC236}">
                <a16:creationId xmlns:a16="http://schemas.microsoft.com/office/drawing/2014/main" id="{8C1F3A6B-867C-434C-8C38-CE1FA65F0D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C3936D-F61F-466B-891D-81FEE68458CB}"/>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27742521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EB13B8-F190-4201-98D5-FF6D71D1CFFF}"/>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3" name="Footer Placeholder 2">
            <a:extLst>
              <a:ext uri="{FF2B5EF4-FFF2-40B4-BE49-F238E27FC236}">
                <a16:creationId xmlns:a16="http://schemas.microsoft.com/office/drawing/2014/main" id="{A0D56313-E3A7-4E1A-8AFA-AC26557185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9B88C8-5E7D-4923-9D87-5DD5A562AB99}"/>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266963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D93A0-293E-4C84-B787-3DFA4A73A3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5D3F9AD-30BE-495E-AC15-903E664E73C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341EF53-DB80-4D1A-86DF-03D258596F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8494BC-60EB-48E4-82C0-D0C713852EE6}"/>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6" name="Footer Placeholder 5">
            <a:extLst>
              <a:ext uri="{FF2B5EF4-FFF2-40B4-BE49-F238E27FC236}">
                <a16:creationId xmlns:a16="http://schemas.microsoft.com/office/drawing/2014/main" id="{2B04C81B-C537-43E6-8338-094DC3F4A13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15802-FDE1-4062-AB63-ADD7D0315336}"/>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2056537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615F2-82A8-4AF4-BC77-42326A81FD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0F86579-27FC-4C1C-9963-9C755F48DAC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A019E7-4219-4E98-ABDF-5F94378E2C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324107B-3F9C-4197-AE5A-A362937D7046}"/>
              </a:ext>
            </a:extLst>
          </p:cNvPr>
          <p:cNvSpPr>
            <a:spLocks noGrp="1"/>
          </p:cNvSpPr>
          <p:nvPr>
            <p:ph type="dt" sz="half" idx="10"/>
          </p:nvPr>
        </p:nvSpPr>
        <p:spPr/>
        <p:txBody>
          <a:bodyPr/>
          <a:lstStyle/>
          <a:p>
            <a:fld id="{3E5DD10D-F651-4E6B-9E61-BE0C7C638542}" type="datetimeFigureOut">
              <a:rPr lang="en-US" smtClean="0"/>
              <a:t>9/13/2020</a:t>
            </a:fld>
            <a:endParaRPr lang="en-US"/>
          </a:p>
        </p:txBody>
      </p:sp>
      <p:sp>
        <p:nvSpPr>
          <p:cNvPr id="6" name="Footer Placeholder 5">
            <a:extLst>
              <a:ext uri="{FF2B5EF4-FFF2-40B4-BE49-F238E27FC236}">
                <a16:creationId xmlns:a16="http://schemas.microsoft.com/office/drawing/2014/main" id="{44EEB84F-9BAD-42D9-ABA5-C06D418CE1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C63D33-D1BE-4C9C-BBCC-0AD0049CA4DB}"/>
              </a:ext>
            </a:extLst>
          </p:cNvPr>
          <p:cNvSpPr>
            <a:spLocks noGrp="1"/>
          </p:cNvSpPr>
          <p:nvPr>
            <p:ph type="sldNum" sz="quarter" idx="12"/>
          </p:nvPr>
        </p:nvSpPr>
        <p:spPr/>
        <p:txBody>
          <a:bodyPr/>
          <a:lstStyle/>
          <a:p>
            <a:fld id="{BD568E8E-DBC9-454D-B697-ECD85E33CF39}" type="slidenum">
              <a:rPr lang="en-US" smtClean="0"/>
              <a:t>‹#›</a:t>
            </a:fld>
            <a:endParaRPr lang="en-US"/>
          </a:p>
        </p:txBody>
      </p:sp>
    </p:spTree>
    <p:extLst>
      <p:ext uri="{BB962C8B-B14F-4D97-AF65-F5344CB8AC3E}">
        <p14:creationId xmlns:p14="http://schemas.microsoft.com/office/powerpoint/2010/main" val="18149174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9C5590-F72B-41F3-90B9-5D5C5C0698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A418D7-FFA9-42F1-A191-1DF0AB264F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D1B67-F615-4C73-B3D1-63AE2E4D1B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5DD10D-F651-4E6B-9E61-BE0C7C638542}" type="datetimeFigureOut">
              <a:rPr lang="en-US" smtClean="0"/>
              <a:t>9/13/2020</a:t>
            </a:fld>
            <a:endParaRPr lang="en-US"/>
          </a:p>
        </p:txBody>
      </p:sp>
      <p:sp>
        <p:nvSpPr>
          <p:cNvPr id="5" name="Footer Placeholder 4">
            <a:extLst>
              <a:ext uri="{FF2B5EF4-FFF2-40B4-BE49-F238E27FC236}">
                <a16:creationId xmlns:a16="http://schemas.microsoft.com/office/drawing/2014/main" id="{B094C548-4E24-46DF-8533-E8A9CD43429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961903F-0BFC-4463-A757-7B0152C8B3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68E8E-DBC9-454D-B697-ECD85E33CF39}" type="slidenum">
              <a:rPr lang="en-US" smtClean="0"/>
              <a:t>‹#›</a:t>
            </a:fld>
            <a:endParaRPr lang="en-US"/>
          </a:p>
        </p:txBody>
      </p:sp>
    </p:spTree>
    <p:extLst>
      <p:ext uri="{BB962C8B-B14F-4D97-AF65-F5344CB8AC3E}">
        <p14:creationId xmlns:p14="http://schemas.microsoft.com/office/powerpoint/2010/main" val="3008028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18" Type="http://schemas.openxmlformats.org/officeDocument/2006/relationships/image" Target="../media/image55.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17" Type="http://schemas.openxmlformats.org/officeDocument/2006/relationships/image" Target="../media/image54.png"/><Relationship Id="rId2" Type="http://schemas.openxmlformats.org/officeDocument/2006/relationships/image" Target="../media/image39.png"/><Relationship Id="rId16"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www.wikiwand.com/en/Probability_distribution" TargetMode="External"/><Relationship Id="rId2" Type="http://schemas.openxmlformats.org/officeDocument/2006/relationships/hyperlink" Target="https://www.wikiwand.com/en/Parametric_mode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2" Type="http://schemas.openxmlformats.org/officeDocument/2006/relationships/hyperlink" Target="https://www.wikiwand.com/en/Normal_distributio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3.png"/><Relationship Id="rId7" Type="http://schemas.openxmlformats.org/officeDocument/2006/relationships/image" Target="../media/image76.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33.png"/><Relationship Id="rId9" Type="http://schemas.openxmlformats.org/officeDocument/2006/relationships/image" Target="../media/image78.png"/></Relationships>
</file>

<file path=ppt/slides/_rels/slide2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s>
</file>

<file path=ppt/slides/_rels/slide2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3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 Id="rId5" Type="http://schemas.openxmlformats.org/officeDocument/2006/relationships/image" Target="../media/image119.png"/><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image" Target="../media/image122.png"/><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2.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3" Type="http://schemas.openxmlformats.org/officeDocument/2006/relationships/image" Target="../media/image137.png"/><Relationship Id="rId7" Type="http://schemas.openxmlformats.org/officeDocument/2006/relationships/image" Target="../media/image141.png"/><Relationship Id="rId12" Type="http://schemas.openxmlformats.org/officeDocument/2006/relationships/image" Target="../media/image146.png"/><Relationship Id="rId2" Type="http://schemas.openxmlformats.org/officeDocument/2006/relationships/image" Target="../media/image136.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45.png"/><Relationship Id="rId5" Type="http://schemas.openxmlformats.org/officeDocument/2006/relationships/image" Target="../media/image139.png"/><Relationship Id="rId10" Type="http://schemas.openxmlformats.org/officeDocument/2006/relationships/image" Target="../media/image144.png"/><Relationship Id="rId4" Type="http://schemas.openxmlformats.org/officeDocument/2006/relationships/image" Target="../media/image138.png"/><Relationship Id="rId9" Type="http://schemas.openxmlformats.org/officeDocument/2006/relationships/image" Target="../media/image143.png"/><Relationship Id="rId14" Type="http://schemas.openxmlformats.org/officeDocument/2006/relationships/image" Target="../media/image148.png"/></Relationships>
</file>

<file path=ppt/slides/_rels/slide4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52.png"/><Relationship Id="rId4" Type="http://schemas.openxmlformats.org/officeDocument/2006/relationships/image" Target="../media/image1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9.png"/><Relationship Id="rId7" Type="http://schemas.openxmlformats.org/officeDocument/2006/relationships/image" Target="../media/image15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55.png"/><Relationship Id="rId5" Type="http://schemas.openxmlformats.org/officeDocument/2006/relationships/image" Target="../media/image21.png"/><Relationship Id="rId10"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37.png"/></Relationships>
</file>

<file path=ppt/slides/_rels/slide4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45.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5.png"/><Relationship Id="rId7" Type="http://schemas.openxmlformats.org/officeDocument/2006/relationships/image" Target="../media/image93.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161.png"/><Relationship Id="rId4"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83CF5-137D-4268-9ADB-4F91C4F7048F}"/>
              </a:ext>
            </a:extLst>
          </p:cNvPr>
          <p:cNvSpPr>
            <a:spLocks noGrp="1"/>
          </p:cNvSpPr>
          <p:nvPr>
            <p:ph type="ctrTitle"/>
          </p:nvPr>
        </p:nvSpPr>
        <p:spPr/>
        <p:txBody>
          <a:bodyPr/>
          <a:lstStyle/>
          <a:p>
            <a:r>
              <a:rPr lang="en-US" dirty="0"/>
              <a:t>Unit 7</a:t>
            </a:r>
            <a:br>
              <a:rPr lang="en-US" dirty="0"/>
            </a:br>
            <a:r>
              <a:rPr lang="en-US" dirty="0"/>
              <a:t>Generalized Linear models</a:t>
            </a:r>
          </a:p>
        </p:txBody>
      </p:sp>
    </p:spTree>
    <p:extLst>
      <p:ext uri="{BB962C8B-B14F-4D97-AF65-F5344CB8AC3E}">
        <p14:creationId xmlns:p14="http://schemas.microsoft.com/office/powerpoint/2010/main" val="4150575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Normal distribution example</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Example of conversion of PDF to exponential family form</a:t>
            </a:r>
          </a:p>
        </p:txBody>
      </p:sp>
      <p:pic>
        <p:nvPicPr>
          <p:cNvPr id="4" name="Picture 3">
            <a:extLst>
              <a:ext uri="{FF2B5EF4-FFF2-40B4-BE49-F238E27FC236}">
                <a16:creationId xmlns:a16="http://schemas.microsoft.com/office/drawing/2014/main" id="{E84AC44F-F35F-4677-9EF2-2170E69022BC}"/>
              </a:ext>
            </a:extLst>
          </p:cNvPr>
          <p:cNvPicPr>
            <a:picLocks noChangeAspect="1"/>
          </p:cNvPicPr>
          <p:nvPr/>
        </p:nvPicPr>
        <p:blipFill>
          <a:blip r:embed="rId2"/>
          <a:stretch>
            <a:fillRect/>
          </a:stretch>
        </p:blipFill>
        <p:spPr>
          <a:xfrm>
            <a:off x="8662518" y="561975"/>
            <a:ext cx="3348507" cy="1524000"/>
          </a:xfrm>
          <a:prstGeom prst="rect">
            <a:avLst/>
          </a:prstGeom>
        </p:spPr>
      </p:pic>
      <p:pic>
        <p:nvPicPr>
          <p:cNvPr id="6" name="Picture 5">
            <a:extLst>
              <a:ext uri="{FF2B5EF4-FFF2-40B4-BE49-F238E27FC236}">
                <a16:creationId xmlns:a16="http://schemas.microsoft.com/office/drawing/2014/main" id="{4FA32EBC-5449-491D-BF8A-54DD0000C417}"/>
              </a:ext>
            </a:extLst>
          </p:cNvPr>
          <p:cNvPicPr>
            <a:picLocks noChangeAspect="1"/>
          </p:cNvPicPr>
          <p:nvPr/>
        </p:nvPicPr>
        <p:blipFill>
          <a:blip r:embed="rId3"/>
          <a:stretch>
            <a:fillRect/>
          </a:stretch>
        </p:blipFill>
        <p:spPr>
          <a:xfrm>
            <a:off x="8496300" y="2171700"/>
            <a:ext cx="3524250" cy="1543050"/>
          </a:xfrm>
          <a:prstGeom prst="rect">
            <a:avLst/>
          </a:prstGeom>
        </p:spPr>
      </p:pic>
      <p:pic>
        <p:nvPicPr>
          <p:cNvPr id="8" name="Picture 7">
            <a:extLst>
              <a:ext uri="{FF2B5EF4-FFF2-40B4-BE49-F238E27FC236}">
                <a16:creationId xmlns:a16="http://schemas.microsoft.com/office/drawing/2014/main" id="{451A2753-E5C4-4C29-84A1-8F2970541D03}"/>
              </a:ext>
            </a:extLst>
          </p:cNvPr>
          <p:cNvPicPr>
            <a:picLocks noChangeAspect="1"/>
          </p:cNvPicPr>
          <p:nvPr/>
        </p:nvPicPr>
        <p:blipFill>
          <a:blip r:embed="rId4"/>
          <a:stretch>
            <a:fillRect/>
          </a:stretch>
        </p:blipFill>
        <p:spPr>
          <a:xfrm>
            <a:off x="9310687" y="3762375"/>
            <a:ext cx="2714625" cy="2400300"/>
          </a:xfrm>
          <a:prstGeom prst="rect">
            <a:avLst/>
          </a:prstGeom>
        </p:spPr>
      </p:pic>
      <p:pic>
        <p:nvPicPr>
          <p:cNvPr id="9" name="Picture 8">
            <a:extLst>
              <a:ext uri="{FF2B5EF4-FFF2-40B4-BE49-F238E27FC236}">
                <a16:creationId xmlns:a16="http://schemas.microsoft.com/office/drawing/2014/main" id="{E9DEF5E4-6C75-4AA7-9352-EEBC76B2434E}"/>
              </a:ext>
            </a:extLst>
          </p:cNvPr>
          <p:cNvPicPr>
            <a:picLocks noChangeAspect="1"/>
          </p:cNvPicPr>
          <p:nvPr/>
        </p:nvPicPr>
        <p:blipFill>
          <a:blip r:embed="rId5"/>
          <a:stretch>
            <a:fillRect/>
          </a:stretch>
        </p:blipFill>
        <p:spPr>
          <a:xfrm>
            <a:off x="476250" y="1390650"/>
            <a:ext cx="6134100" cy="4702810"/>
          </a:xfrm>
          <a:prstGeom prst="rect">
            <a:avLst/>
          </a:prstGeom>
        </p:spPr>
      </p:pic>
    </p:spTree>
    <p:extLst>
      <p:ext uri="{BB962C8B-B14F-4D97-AF65-F5344CB8AC3E}">
        <p14:creationId xmlns:p14="http://schemas.microsoft.com/office/powerpoint/2010/main" val="370211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More examples of Continuous Distributions</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a</a:t>
            </a:r>
          </a:p>
        </p:txBody>
      </p:sp>
      <p:pic>
        <p:nvPicPr>
          <p:cNvPr id="4" name="Picture 3">
            <a:extLst>
              <a:ext uri="{FF2B5EF4-FFF2-40B4-BE49-F238E27FC236}">
                <a16:creationId xmlns:a16="http://schemas.microsoft.com/office/drawing/2014/main" id="{71DB2C1B-ECF1-4333-B708-CF9DF14B2B98}"/>
              </a:ext>
            </a:extLst>
          </p:cNvPr>
          <p:cNvPicPr>
            <a:picLocks noChangeAspect="1"/>
          </p:cNvPicPr>
          <p:nvPr/>
        </p:nvPicPr>
        <p:blipFill>
          <a:blip r:embed="rId2"/>
          <a:stretch>
            <a:fillRect/>
          </a:stretch>
        </p:blipFill>
        <p:spPr>
          <a:xfrm>
            <a:off x="1009649" y="938212"/>
            <a:ext cx="5695951" cy="4670197"/>
          </a:xfrm>
          <a:prstGeom prst="rect">
            <a:avLst/>
          </a:prstGeom>
          <a:ln>
            <a:solidFill>
              <a:schemeClr val="tx1"/>
            </a:solidFill>
          </a:ln>
        </p:spPr>
      </p:pic>
    </p:spTree>
    <p:extLst>
      <p:ext uri="{BB962C8B-B14F-4D97-AF65-F5344CB8AC3E}">
        <p14:creationId xmlns:p14="http://schemas.microsoft.com/office/powerpoint/2010/main" val="2034593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b="1" dirty="0">
                <a:solidFill>
                  <a:srgbClr val="474747"/>
                </a:solidFill>
                <a:effectLst/>
                <a:latin typeface="Open Sans"/>
              </a:rPr>
              <a:t>One-Parameter Canonical Exponential Families</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A</a:t>
            </a:r>
          </a:p>
          <a:p>
            <a:endParaRPr lang="en-US" dirty="0"/>
          </a:p>
          <a:p>
            <a:endParaRPr lang="en-US" dirty="0"/>
          </a:p>
          <a:p>
            <a:endParaRPr lang="en-US" dirty="0"/>
          </a:p>
          <a:p>
            <a:endParaRPr lang="en-US" dirty="0"/>
          </a:p>
          <a:p>
            <a:endParaRPr lang="en-US" dirty="0"/>
          </a:p>
          <a:p>
            <a:pPr marL="0" indent="0">
              <a:buNone/>
            </a:pPr>
            <a:endParaRPr lang="en-US" dirty="0"/>
          </a:p>
          <a:p>
            <a:r>
              <a:rPr lang="en-US" sz="2400" dirty="0"/>
              <a:t>When we have 1 parameter in distribution, we call exponential family canonical</a:t>
            </a:r>
          </a:p>
          <a:p>
            <a:r>
              <a:rPr lang="en-US" sz="2400" dirty="0"/>
              <a:t>It has slightly different form</a:t>
            </a:r>
          </a:p>
        </p:txBody>
      </p:sp>
      <p:pic>
        <p:nvPicPr>
          <p:cNvPr id="4" name="Picture 3">
            <a:extLst>
              <a:ext uri="{FF2B5EF4-FFF2-40B4-BE49-F238E27FC236}">
                <a16:creationId xmlns:a16="http://schemas.microsoft.com/office/drawing/2014/main" id="{C4176104-6283-44F9-9E7F-1300EBA4B59E}"/>
              </a:ext>
            </a:extLst>
          </p:cNvPr>
          <p:cNvPicPr>
            <a:picLocks noChangeAspect="1"/>
          </p:cNvPicPr>
          <p:nvPr/>
        </p:nvPicPr>
        <p:blipFill>
          <a:blip r:embed="rId2"/>
          <a:stretch>
            <a:fillRect/>
          </a:stretch>
        </p:blipFill>
        <p:spPr>
          <a:xfrm>
            <a:off x="57150" y="623887"/>
            <a:ext cx="4848225" cy="3554115"/>
          </a:xfrm>
          <a:prstGeom prst="rect">
            <a:avLst/>
          </a:prstGeom>
          <a:ln>
            <a:solidFill>
              <a:schemeClr val="tx1"/>
            </a:solidFill>
          </a:ln>
        </p:spPr>
      </p:pic>
      <p:pic>
        <p:nvPicPr>
          <p:cNvPr id="6" name="Picture 5">
            <a:extLst>
              <a:ext uri="{FF2B5EF4-FFF2-40B4-BE49-F238E27FC236}">
                <a16:creationId xmlns:a16="http://schemas.microsoft.com/office/drawing/2014/main" id="{2579279A-139D-476C-A482-C9F40AD6159F}"/>
              </a:ext>
            </a:extLst>
          </p:cNvPr>
          <p:cNvPicPr>
            <a:picLocks noChangeAspect="1"/>
          </p:cNvPicPr>
          <p:nvPr/>
        </p:nvPicPr>
        <p:blipFill>
          <a:blip r:embed="rId3"/>
          <a:stretch>
            <a:fillRect/>
          </a:stretch>
        </p:blipFill>
        <p:spPr>
          <a:xfrm>
            <a:off x="5200649" y="642936"/>
            <a:ext cx="5290514" cy="3328989"/>
          </a:xfrm>
          <a:prstGeom prst="rect">
            <a:avLst/>
          </a:prstGeom>
          <a:ln>
            <a:solidFill>
              <a:schemeClr val="tx1"/>
            </a:solidFill>
          </a:ln>
        </p:spPr>
      </p:pic>
      <p:pic>
        <p:nvPicPr>
          <p:cNvPr id="9" name="Picture 8">
            <a:extLst>
              <a:ext uri="{FF2B5EF4-FFF2-40B4-BE49-F238E27FC236}">
                <a16:creationId xmlns:a16="http://schemas.microsoft.com/office/drawing/2014/main" id="{A75A4E75-667F-4433-A507-3AC0E6098EEB}"/>
              </a:ext>
            </a:extLst>
          </p:cNvPr>
          <p:cNvPicPr>
            <a:picLocks noChangeAspect="1"/>
          </p:cNvPicPr>
          <p:nvPr/>
        </p:nvPicPr>
        <p:blipFill>
          <a:blip r:embed="rId4"/>
          <a:stretch>
            <a:fillRect/>
          </a:stretch>
        </p:blipFill>
        <p:spPr>
          <a:xfrm>
            <a:off x="119062" y="5100637"/>
            <a:ext cx="3142786" cy="604838"/>
          </a:xfrm>
          <a:prstGeom prst="rect">
            <a:avLst/>
          </a:prstGeom>
          <a:ln>
            <a:solidFill>
              <a:schemeClr val="tx1"/>
            </a:solidFill>
          </a:ln>
        </p:spPr>
      </p:pic>
      <p:pic>
        <p:nvPicPr>
          <p:cNvPr id="10" name="Picture 9">
            <a:extLst>
              <a:ext uri="{FF2B5EF4-FFF2-40B4-BE49-F238E27FC236}">
                <a16:creationId xmlns:a16="http://schemas.microsoft.com/office/drawing/2014/main" id="{0A110113-5EE6-42A3-A131-9F6BE5EC6EA1}"/>
              </a:ext>
            </a:extLst>
          </p:cNvPr>
          <p:cNvPicPr>
            <a:picLocks noChangeAspect="1"/>
          </p:cNvPicPr>
          <p:nvPr/>
        </p:nvPicPr>
        <p:blipFill>
          <a:blip r:embed="rId5"/>
          <a:stretch>
            <a:fillRect/>
          </a:stretch>
        </p:blipFill>
        <p:spPr>
          <a:xfrm>
            <a:off x="1" y="5895976"/>
            <a:ext cx="3981450" cy="545404"/>
          </a:xfrm>
          <a:prstGeom prst="rect">
            <a:avLst/>
          </a:prstGeom>
          <a:ln>
            <a:solidFill>
              <a:schemeClr val="tx1"/>
            </a:solidFill>
          </a:ln>
        </p:spPr>
      </p:pic>
      <p:pic>
        <p:nvPicPr>
          <p:cNvPr id="11" name="Picture 10">
            <a:extLst>
              <a:ext uri="{FF2B5EF4-FFF2-40B4-BE49-F238E27FC236}">
                <a16:creationId xmlns:a16="http://schemas.microsoft.com/office/drawing/2014/main" id="{1A708058-5D4B-4B31-A864-DC8C78FA8477}"/>
              </a:ext>
            </a:extLst>
          </p:cNvPr>
          <p:cNvPicPr>
            <a:picLocks noChangeAspect="1"/>
          </p:cNvPicPr>
          <p:nvPr/>
        </p:nvPicPr>
        <p:blipFill>
          <a:blip r:embed="rId6"/>
          <a:stretch>
            <a:fillRect/>
          </a:stretch>
        </p:blipFill>
        <p:spPr>
          <a:xfrm>
            <a:off x="4067173" y="4597213"/>
            <a:ext cx="8080969" cy="2051237"/>
          </a:xfrm>
          <a:prstGeom prst="rect">
            <a:avLst/>
          </a:prstGeom>
          <a:ln>
            <a:solidFill>
              <a:schemeClr val="tx1"/>
            </a:solidFill>
          </a:ln>
        </p:spPr>
      </p:pic>
    </p:spTree>
    <p:extLst>
      <p:ext uri="{BB962C8B-B14F-4D97-AF65-F5344CB8AC3E}">
        <p14:creationId xmlns:p14="http://schemas.microsoft.com/office/powerpoint/2010/main" val="830923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b="1" dirty="0">
                <a:solidFill>
                  <a:srgbClr val="474747"/>
                </a:solidFill>
                <a:effectLst/>
                <a:latin typeface="Open Sans"/>
              </a:rPr>
              <a:t>One-Parameter Canonical Exponential Families</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Finding B for Bernoulli distribution</a:t>
            </a:r>
          </a:p>
        </p:txBody>
      </p:sp>
      <p:pic>
        <p:nvPicPr>
          <p:cNvPr id="4" name="Picture 3">
            <a:extLst>
              <a:ext uri="{FF2B5EF4-FFF2-40B4-BE49-F238E27FC236}">
                <a16:creationId xmlns:a16="http://schemas.microsoft.com/office/drawing/2014/main" id="{5E04A71E-2473-4FDE-A5C5-15A394F30AB0}"/>
              </a:ext>
            </a:extLst>
          </p:cNvPr>
          <p:cNvPicPr>
            <a:picLocks noChangeAspect="1"/>
          </p:cNvPicPr>
          <p:nvPr/>
        </p:nvPicPr>
        <p:blipFill>
          <a:blip r:embed="rId2"/>
          <a:stretch>
            <a:fillRect/>
          </a:stretch>
        </p:blipFill>
        <p:spPr>
          <a:xfrm>
            <a:off x="8428424" y="2286693"/>
            <a:ext cx="3572246" cy="2738068"/>
          </a:xfrm>
          <a:prstGeom prst="rect">
            <a:avLst/>
          </a:prstGeom>
        </p:spPr>
      </p:pic>
      <p:pic>
        <p:nvPicPr>
          <p:cNvPr id="5" name="Picture 4">
            <a:extLst>
              <a:ext uri="{FF2B5EF4-FFF2-40B4-BE49-F238E27FC236}">
                <a16:creationId xmlns:a16="http://schemas.microsoft.com/office/drawing/2014/main" id="{D20E255F-1F61-41A5-8ED6-B20C0E8A7BAC}"/>
              </a:ext>
            </a:extLst>
          </p:cNvPr>
          <p:cNvPicPr>
            <a:picLocks noChangeAspect="1"/>
          </p:cNvPicPr>
          <p:nvPr/>
        </p:nvPicPr>
        <p:blipFill>
          <a:blip r:embed="rId3"/>
          <a:stretch>
            <a:fillRect/>
          </a:stretch>
        </p:blipFill>
        <p:spPr>
          <a:xfrm>
            <a:off x="8304706" y="5182201"/>
            <a:ext cx="3851781" cy="1520440"/>
          </a:xfrm>
          <a:prstGeom prst="rect">
            <a:avLst/>
          </a:prstGeom>
          <a:ln>
            <a:solidFill>
              <a:schemeClr val="tx1"/>
            </a:solidFill>
          </a:ln>
        </p:spPr>
      </p:pic>
      <p:pic>
        <p:nvPicPr>
          <p:cNvPr id="6" name="Picture 5">
            <a:extLst>
              <a:ext uri="{FF2B5EF4-FFF2-40B4-BE49-F238E27FC236}">
                <a16:creationId xmlns:a16="http://schemas.microsoft.com/office/drawing/2014/main" id="{49C0F3C2-C4F7-4511-A2A2-73F4DE2EFF90}"/>
              </a:ext>
            </a:extLst>
          </p:cNvPr>
          <p:cNvPicPr>
            <a:picLocks noChangeAspect="1"/>
          </p:cNvPicPr>
          <p:nvPr/>
        </p:nvPicPr>
        <p:blipFill>
          <a:blip r:embed="rId4"/>
          <a:stretch>
            <a:fillRect/>
          </a:stretch>
        </p:blipFill>
        <p:spPr>
          <a:xfrm>
            <a:off x="8406684" y="811334"/>
            <a:ext cx="3601430" cy="1434716"/>
          </a:xfrm>
          <a:prstGeom prst="rect">
            <a:avLst/>
          </a:prstGeom>
        </p:spPr>
      </p:pic>
    </p:spTree>
    <p:extLst>
      <p:ext uri="{BB962C8B-B14F-4D97-AF65-F5344CB8AC3E}">
        <p14:creationId xmlns:p14="http://schemas.microsoft.com/office/powerpoint/2010/main" val="3641752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Autofit/>
          </a:bodyPr>
          <a:lstStyle/>
          <a:p>
            <a:r>
              <a:rPr lang="en-GB" sz="3200" b="1" dirty="0">
                <a:solidFill>
                  <a:srgbClr val="474747"/>
                </a:solidFill>
                <a:effectLst/>
                <a:latin typeface="Open Sans"/>
              </a:rPr>
              <a:t>Expectation and variance in terms of the Canonical Parameters</a:t>
            </a:r>
            <a:endParaRPr lang="en-US" sz="32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400" dirty="0"/>
              <a:t>Let                          denote the </a:t>
            </a:r>
            <a:r>
              <a:rPr lang="en-US" sz="2400" b="1" dirty="0"/>
              <a:t>log-likelihood function</a:t>
            </a:r>
            <a:r>
              <a:rPr lang="en-US" sz="2400" dirty="0"/>
              <a:t>, then mean and var of Y can be derived from the following identities: 1)                     2)                            both are definitions of Fisher inf</a:t>
            </a:r>
          </a:p>
          <a:p>
            <a:r>
              <a:rPr lang="en-US" sz="2400" dirty="0"/>
              <a:t>                                                                                   if we take </a:t>
            </a:r>
            <a:r>
              <a:rPr lang="en-US" sz="2400" dirty="0" err="1"/>
              <a:t>deriv</a:t>
            </a:r>
            <a:r>
              <a:rPr lang="en-US" sz="2400" dirty="0"/>
              <a:t> of l(theta) -&gt;</a:t>
            </a:r>
          </a:p>
          <a:p>
            <a:endParaRPr lang="en-US" sz="2400" dirty="0"/>
          </a:p>
          <a:p>
            <a:r>
              <a:rPr lang="en-US" sz="2400" dirty="0"/>
              <a:t>Earlier we had                  , so                                 which leads to</a:t>
            </a:r>
          </a:p>
          <a:p>
            <a:r>
              <a:rPr lang="en-US" sz="2400" dirty="0"/>
              <a:t>So, if we are told that distribution comes from canonical exponential family, we need only derivative of b, in order to find the expected value of random variable</a:t>
            </a:r>
            <a:endParaRPr lang="en-US" dirty="0"/>
          </a:p>
          <a:p>
            <a:r>
              <a:rPr lang="en-US" sz="2400" dirty="0"/>
              <a:t>MLE does not depend on C, because when we take derivative it vanishes</a:t>
            </a:r>
          </a:p>
          <a:p>
            <a:r>
              <a:rPr lang="en-US" sz="2400" dirty="0"/>
              <a:t>                                                                                                                                -&gt;</a:t>
            </a:r>
          </a:p>
          <a:p>
            <a:endParaRPr lang="en-US" sz="2400" dirty="0"/>
          </a:p>
          <a:p>
            <a:r>
              <a:rPr lang="en-US" sz="2400" dirty="0"/>
              <a:t>a                        this term squared is var(Y), so we have                           then we have</a:t>
            </a:r>
          </a:p>
          <a:p>
            <a:r>
              <a:rPr lang="en-US" sz="2400" dirty="0"/>
              <a:t>Example for Gaussian                                                                                                                  </a:t>
            </a:r>
          </a:p>
          <a:p>
            <a:endParaRPr lang="en-US" sz="2400" dirty="0"/>
          </a:p>
          <a:p>
            <a:endParaRPr lang="en-US" sz="2400" dirty="0"/>
          </a:p>
          <a:p>
            <a:endParaRPr lang="en-US" sz="2400" dirty="0"/>
          </a:p>
          <a:p>
            <a:endParaRPr lang="en-US" sz="2400" dirty="0"/>
          </a:p>
        </p:txBody>
      </p:sp>
      <p:pic>
        <p:nvPicPr>
          <p:cNvPr id="6" name="Picture 5">
            <a:extLst>
              <a:ext uri="{FF2B5EF4-FFF2-40B4-BE49-F238E27FC236}">
                <a16:creationId xmlns:a16="http://schemas.microsoft.com/office/drawing/2014/main" id="{3A33A878-F7C1-42D8-8B83-C67873FEE458}"/>
              </a:ext>
            </a:extLst>
          </p:cNvPr>
          <p:cNvPicPr>
            <a:picLocks noChangeAspect="1"/>
          </p:cNvPicPr>
          <p:nvPr/>
        </p:nvPicPr>
        <p:blipFill>
          <a:blip r:embed="rId2"/>
          <a:stretch>
            <a:fillRect/>
          </a:stretch>
        </p:blipFill>
        <p:spPr>
          <a:xfrm>
            <a:off x="9170633" y="3120200"/>
            <a:ext cx="2920753" cy="533988"/>
          </a:xfrm>
          <a:prstGeom prst="rect">
            <a:avLst/>
          </a:prstGeom>
        </p:spPr>
      </p:pic>
      <p:pic>
        <p:nvPicPr>
          <p:cNvPr id="8" name="Picture 7">
            <a:extLst>
              <a:ext uri="{FF2B5EF4-FFF2-40B4-BE49-F238E27FC236}">
                <a16:creationId xmlns:a16="http://schemas.microsoft.com/office/drawing/2014/main" id="{F9BF83BF-044A-4ED4-863C-50E44F3B1C6E}"/>
              </a:ext>
            </a:extLst>
          </p:cNvPr>
          <p:cNvPicPr>
            <a:picLocks noChangeAspect="1"/>
          </p:cNvPicPr>
          <p:nvPr/>
        </p:nvPicPr>
        <p:blipFill>
          <a:blip r:embed="rId3"/>
          <a:stretch>
            <a:fillRect/>
          </a:stretch>
        </p:blipFill>
        <p:spPr>
          <a:xfrm>
            <a:off x="835732" y="642547"/>
            <a:ext cx="1587502" cy="357188"/>
          </a:xfrm>
          <a:prstGeom prst="rect">
            <a:avLst/>
          </a:prstGeom>
          <a:ln>
            <a:solidFill>
              <a:schemeClr val="tx1"/>
            </a:solidFill>
          </a:ln>
        </p:spPr>
      </p:pic>
      <p:pic>
        <p:nvPicPr>
          <p:cNvPr id="9" name="Picture 8">
            <a:extLst>
              <a:ext uri="{FF2B5EF4-FFF2-40B4-BE49-F238E27FC236}">
                <a16:creationId xmlns:a16="http://schemas.microsoft.com/office/drawing/2014/main" id="{7EADDB40-A36F-4C9A-9DE7-381535DB256A}"/>
              </a:ext>
            </a:extLst>
          </p:cNvPr>
          <p:cNvPicPr>
            <a:picLocks noChangeAspect="1"/>
          </p:cNvPicPr>
          <p:nvPr/>
        </p:nvPicPr>
        <p:blipFill>
          <a:blip r:embed="rId4"/>
          <a:stretch>
            <a:fillRect/>
          </a:stretch>
        </p:blipFill>
        <p:spPr>
          <a:xfrm>
            <a:off x="4335307" y="954998"/>
            <a:ext cx="1000125" cy="438150"/>
          </a:xfrm>
          <a:prstGeom prst="rect">
            <a:avLst/>
          </a:prstGeom>
          <a:ln>
            <a:solidFill>
              <a:schemeClr val="tx1"/>
            </a:solidFill>
          </a:ln>
        </p:spPr>
      </p:pic>
      <p:pic>
        <p:nvPicPr>
          <p:cNvPr id="10" name="Picture 9">
            <a:extLst>
              <a:ext uri="{FF2B5EF4-FFF2-40B4-BE49-F238E27FC236}">
                <a16:creationId xmlns:a16="http://schemas.microsoft.com/office/drawing/2014/main" id="{503D2B06-2E96-4F66-B2C9-8AE2F75FABF4}"/>
              </a:ext>
            </a:extLst>
          </p:cNvPr>
          <p:cNvPicPr>
            <a:picLocks noChangeAspect="1"/>
          </p:cNvPicPr>
          <p:nvPr/>
        </p:nvPicPr>
        <p:blipFill>
          <a:blip r:embed="rId5"/>
          <a:stretch>
            <a:fillRect/>
          </a:stretch>
        </p:blipFill>
        <p:spPr>
          <a:xfrm>
            <a:off x="5994646" y="959110"/>
            <a:ext cx="1595761" cy="426141"/>
          </a:xfrm>
          <a:prstGeom prst="rect">
            <a:avLst/>
          </a:prstGeom>
          <a:ln>
            <a:solidFill>
              <a:schemeClr val="tx1"/>
            </a:solidFill>
          </a:ln>
        </p:spPr>
      </p:pic>
      <p:pic>
        <p:nvPicPr>
          <p:cNvPr id="11" name="Picture 10">
            <a:extLst>
              <a:ext uri="{FF2B5EF4-FFF2-40B4-BE49-F238E27FC236}">
                <a16:creationId xmlns:a16="http://schemas.microsoft.com/office/drawing/2014/main" id="{0A010327-FC22-40E1-A89D-9E2052D9DBD2}"/>
              </a:ext>
            </a:extLst>
          </p:cNvPr>
          <p:cNvPicPr>
            <a:picLocks noChangeAspect="1"/>
          </p:cNvPicPr>
          <p:nvPr/>
        </p:nvPicPr>
        <p:blipFill>
          <a:blip r:embed="rId6"/>
          <a:stretch>
            <a:fillRect/>
          </a:stretch>
        </p:blipFill>
        <p:spPr>
          <a:xfrm>
            <a:off x="469360" y="1437858"/>
            <a:ext cx="2866091" cy="550739"/>
          </a:xfrm>
          <a:prstGeom prst="rect">
            <a:avLst/>
          </a:prstGeom>
          <a:ln>
            <a:solidFill>
              <a:schemeClr val="tx1"/>
            </a:solidFill>
          </a:ln>
        </p:spPr>
      </p:pic>
      <p:pic>
        <p:nvPicPr>
          <p:cNvPr id="12" name="Picture 11">
            <a:extLst>
              <a:ext uri="{FF2B5EF4-FFF2-40B4-BE49-F238E27FC236}">
                <a16:creationId xmlns:a16="http://schemas.microsoft.com/office/drawing/2014/main" id="{3B17BEB5-B855-4E74-9D92-CC224EE12881}"/>
              </a:ext>
            </a:extLst>
          </p:cNvPr>
          <p:cNvPicPr>
            <a:picLocks noChangeAspect="1"/>
          </p:cNvPicPr>
          <p:nvPr/>
        </p:nvPicPr>
        <p:blipFill>
          <a:blip r:embed="rId7"/>
          <a:stretch>
            <a:fillRect/>
          </a:stretch>
        </p:blipFill>
        <p:spPr>
          <a:xfrm>
            <a:off x="3596424" y="1416221"/>
            <a:ext cx="2280592" cy="629485"/>
          </a:xfrm>
          <a:prstGeom prst="rect">
            <a:avLst/>
          </a:prstGeom>
          <a:ln>
            <a:solidFill>
              <a:schemeClr val="tx1"/>
            </a:solidFill>
          </a:ln>
        </p:spPr>
      </p:pic>
      <p:pic>
        <p:nvPicPr>
          <p:cNvPr id="13" name="Picture 12">
            <a:extLst>
              <a:ext uri="{FF2B5EF4-FFF2-40B4-BE49-F238E27FC236}">
                <a16:creationId xmlns:a16="http://schemas.microsoft.com/office/drawing/2014/main" id="{F3F47666-C959-40B9-A120-BE74D5ACF8D6}"/>
              </a:ext>
            </a:extLst>
          </p:cNvPr>
          <p:cNvPicPr>
            <a:picLocks noChangeAspect="1"/>
          </p:cNvPicPr>
          <p:nvPr/>
        </p:nvPicPr>
        <p:blipFill>
          <a:blip r:embed="rId8"/>
          <a:stretch>
            <a:fillRect/>
          </a:stretch>
        </p:blipFill>
        <p:spPr>
          <a:xfrm>
            <a:off x="9613453" y="1336320"/>
            <a:ext cx="1466088" cy="616768"/>
          </a:xfrm>
          <a:prstGeom prst="rect">
            <a:avLst/>
          </a:prstGeom>
          <a:ln>
            <a:solidFill>
              <a:schemeClr val="tx1"/>
            </a:solidFill>
          </a:ln>
        </p:spPr>
      </p:pic>
      <p:pic>
        <p:nvPicPr>
          <p:cNvPr id="14" name="Picture 13">
            <a:extLst>
              <a:ext uri="{FF2B5EF4-FFF2-40B4-BE49-F238E27FC236}">
                <a16:creationId xmlns:a16="http://schemas.microsoft.com/office/drawing/2014/main" id="{844CBB4F-65DD-4051-A4B3-080EACBB524B}"/>
              </a:ext>
            </a:extLst>
          </p:cNvPr>
          <p:cNvPicPr>
            <a:picLocks noChangeAspect="1"/>
          </p:cNvPicPr>
          <p:nvPr/>
        </p:nvPicPr>
        <p:blipFill>
          <a:blip r:embed="rId9"/>
          <a:stretch>
            <a:fillRect/>
          </a:stretch>
        </p:blipFill>
        <p:spPr>
          <a:xfrm>
            <a:off x="3878340" y="2285352"/>
            <a:ext cx="2038350" cy="476250"/>
          </a:xfrm>
          <a:prstGeom prst="rect">
            <a:avLst/>
          </a:prstGeom>
          <a:ln>
            <a:solidFill>
              <a:schemeClr val="tx1"/>
            </a:solidFill>
          </a:ln>
        </p:spPr>
      </p:pic>
      <p:pic>
        <p:nvPicPr>
          <p:cNvPr id="16" name="Picture 15">
            <a:extLst>
              <a:ext uri="{FF2B5EF4-FFF2-40B4-BE49-F238E27FC236}">
                <a16:creationId xmlns:a16="http://schemas.microsoft.com/office/drawing/2014/main" id="{A647E9A8-67B4-4DA2-98EB-88E32682781E}"/>
              </a:ext>
            </a:extLst>
          </p:cNvPr>
          <p:cNvPicPr>
            <a:picLocks noChangeAspect="1"/>
          </p:cNvPicPr>
          <p:nvPr/>
        </p:nvPicPr>
        <p:blipFill>
          <a:blip r:embed="rId4"/>
          <a:stretch>
            <a:fillRect/>
          </a:stretch>
        </p:blipFill>
        <p:spPr>
          <a:xfrm>
            <a:off x="2241657" y="2288128"/>
            <a:ext cx="1000125" cy="438150"/>
          </a:xfrm>
          <a:prstGeom prst="rect">
            <a:avLst/>
          </a:prstGeom>
          <a:ln>
            <a:solidFill>
              <a:schemeClr val="tx1"/>
            </a:solidFill>
          </a:ln>
        </p:spPr>
      </p:pic>
      <p:pic>
        <p:nvPicPr>
          <p:cNvPr id="17" name="Picture 16">
            <a:extLst>
              <a:ext uri="{FF2B5EF4-FFF2-40B4-BE49-F238E27FC236}">
                <a16:creationId xmlns:a16="http://schemas.microsoft.com/office/drawing/2014/main" id="{66CC88FE-D782-48A1-9BD4-E27B600A34D4}"/>
              </a:ext>
            </a:extLst>
          </p:cNvPr>
          <p:cNvPicPr>
            <a:picLocks noChangeAspect="1"/>
          </p:cNvPicPr>
          <p:nvPr/>
        </p:nvPicPr>
        <p:blipFill>
          <a:blip r:embed="rId10"/>
          <a:stretch>
            <a:fillRect/>
          </a:stretch>
        </p:blipFill>
        <p:spPr>
          <a:xfrm>
            <a:off x="7862146" y="2310458"/>
            <a:ext cx="1246342" cy="408800"/>
          </a:xfrm>
          <a:prstGeom prst="rect">
            <a:avLst/>
          </a:prstGeom>
          <a:ln>
            <a:solidFill>
              <a:schemeClr val="tx1"/>
            </a:solidFill>
          </a:ln>
        </p:spPr>
      </p:pic>
      <p:pic>
        <p:nvPicPr>
          <p:cNvPr id="20" name="Picture 19">
            <a:extLst>
              <a:ext uri="{FF2B5EF4-FFF2-40B4-BE49-F238E27FC236}">
                <a16:creationId xmlns:a16="http://schemas.microsoft.com/office/drawing/2014/main" id="{9DEEAB8A-83C5-43D4-8EC7-880E38ADD386}"/>
              </a:ext>
            </a:extLst>
          </p:cNvPr>
          <p:cNvPicPr>
            <a:picLocks noChangeAspect="1"/>
          </p:cNvPicPr>
          <p:nvPr/>
        </p:nvPicPr>
        <p:blipFill>
          <a:blip r:embed="rId11"/>
          <a:stretch>
            <a:fillRect/>
          </a:stretch>
        </p:blipFill>
        <p:spPr>
          <a:xfrm>
            <a:off x="3231204" y="5346243"/>
            <a:ext cx="1865901" cy="1308054"/>
          </a:xfrm>
          <a:prstGeom prst="rect">
            <a:avLst/>
          </a:prstGeom>
        </p:spPr>
      </p:pic>
      <p:pic>
        <p:nvPicPr>
          <p:cNvPr id="22" name="Picture 21">
            <a:extLst>
              <a:ext uri="{FF2B5EF4-FFF2-40B4-BE49-F238E27FC236}">
                <a16:creationId xmlns:a16="http://schemas.microsoft.com/office/drawing/2014/main" id="{7683F680-6C29-4CC5-85B6-6D81D9742A18}"/>
              </a:ext>
            </a:extLst>
          </p:cNvPr>
          <p:cNvPicPr>
            <a:picLocks noChangeAspect="1"/>
          </p:cNvPicPr>
          <p:nvPr/>
        </p:nvPicPr>
        <p:blipFill>
          <a:blip r:embed="rId7"/>
          <a:stretch>
            <a:fillRect/>
          </a:stretch>
        </p:blipFill>
        <p:spPr>
          <a:xfrm>
            <a:off x="259901" y="3974469"/>
            <a:ext cx="2048294" cy="565367"/>
          </a:xfrm>
          <a:prstGeom prst="rect">
            <a:avLst/>
          </a:prstGeom>
          <a:ln>
            <a:solidFill>
              <a:schemeClr val="tx1"/>
            </a:solidFill>
          </a:ln>
        </p:spPr>
      </p:pic>
      <p:pic>
        <p:nvPicPr>
          <p:cNvPr id="23" name="Picture 22">
            <a:extLst>
              <a:ext uri="{FF2B5EF4-FFF2-40B4-BE49-F238E27FC236}">
                <a16:creationId xmlns:a16="http://schemas.microsoft.com/office/drawing/2014/main" id="{59B56165-28A1-4363-9327-6F036F48BD1A}"/>
              </a:ext>
            </a:extLst>
          </p:cNvPr>
          <p:cNvPicPr>
            <a:picLocks noChangeAspect="1"/>
          </p:cNvPicPr>
          <p:nvPr/>
        </p:nvPicPr>
        <p:blipFill>
          <a:blip r:embed="rId12"/>
          <a:stretch>
            <a:fillRect/>
          </a:stretch>
        </p:blipFill>
        <p:spPr>
          <a:xfrm>
            <a:off x="2490972" y="3958053"/>
            <a:ext cx="1457325" cy="628650"/>
          </a:xfrm>
          <a:prstGeom prst="rect">
            <a:avLst/>
          </a:prstGeom>
        </p:spPr>
      </p:pic>
      <p:pic>
        <p:nvPicPr>
          <p:cNvPr id="24" name="Picture 23">
            <a:extLst>
              <a:ext uri="{FF2B5EF4-FFF2-40B4-BE49-F238E27FC236}">
                <a16:creationId xmlns:a16="http://schemas.microsoft.com/office/drawing/2014/main" id="{7356EEC2-BF74-4AAC-8804-7A89582DB293}"/>
              </a:ext>
            </a:extLst>
          </p:cNvPr>
          <p:cNvPicPr>
            <a:picLocks noChangeAspect="1"/>
          </p:cNvPicPr>
          <p:nvPr/>
        </p:nvPicPr>
        <p:blipFill>
          <a:blip r:embed="rId13"/>
          <a:stretch>
            <a:fillRect/>
          </a:stretch>
        </p:blipFill>
        <p:spPr>
          <a:xfrm>
            <a:off x="4188133" y="3941408"/>
            <a:ext cx="1214964" cy="674980"/>
          </a:xfrm>
          <a:prstGeom prst="rect">
            <a:avLst/>
          </a:prstGeom>
        </p:spPr>
      </p:pic>
      <p:pic>
        <p:nvPicPr>
          <p:cNvPr id="25" name="Picture 24">
            <a:extLst>
              <a:ext uri="{FF2B5EF4-FFF2-40B4-BE49-F238E27FC236}">
                <a16:creationId xmlns:a16="http://schemas.microsoft.com/office/drawing/2014/main" id="{DCFB00F5-DE97-4320-B0C6-BD252B34EB67}"/>
              </a:ext>
            </a:extLst>
          </p:cNvPr>
          <p:cNvPicPr>
            <a:picLocks noChangeAspect="1"/>
          </p:cNvPicPr>
          <p:nvPr/>
        </p:nvPicPr>
        <p:blipFill>
          <a:blip r:embed="rId14"/>
          <a:stretch>
            <a:fillRect/>
          </a:stretch>
        </p:blipFill>
        <p:spPr>
          <a:xfrm>
            <a:off x="5673941" y="3948528"/>
            <a:ext cx="3276600" cy="647700"/>
          </a:xfrm>
          <a:prstGeom prst="rect">
            <a:avLst/>
          </a:prstGeom>
          <a:ln>
            <a:solidFill>
              <a:schemeClr val="tx1"/>
            </a:solidFill>
          </a:ln>
        </p:spPr>
      </p:pic>
      <p:pic>
        <p:nvPicPr>
          <p:cNvPr id="26" name="Picture 25">
            <a:extLst>
              <a:ext uri="{FF2B5EF4-FFF2-40B4-BE49-F238E27FC236}">
                <a16:creationId xmlns:a16="http://schemas.microsoft.com/office/drawing/2014/main" id="{A3E23BA9-7C66-4C02-A0E9-7481D16E7279}"/>
              </a:ext>
            </a:extLst>
          </p:cNvPr>
          <p:cNvPicPr>
            <a:picLocks noChangeAspect="1"/>
          </p:cNvPicPr>
          <p:nvPr/>
        </p:nvPicPr>
        <p:blipFill>
          <a:blip r:embed="rId15"/>
          <a:stretch>
            <a:fillRect/>
          </a:stretch>
        </p:blipFill>
        <p:spPr>
          <a:xfrm>
            <a:off x="9391418" y="4035317"/>
            <a:ext cx="702561" cy="368008"/>
          </a:xfrm>
          <a:prstGeom prst="rect">
            <a:avLst/>
          </a:prstGeom>
        </p:spPr>
      </p:pic>
      <p:pic>
        <p:nvPicPr>
          <p:cNvPr id="27" name="Picture 26">
            <a:extLst>
              <a:ext uri="{FF2B5EF4-FFF2-40B4-BE49-F238E27FC236}">
                <a16:creationId xmlns:a16="http://schemas.microsoft.com/office/drawing/2014/main" id="{FFF44BF8-CAFC-4A31-A64C-DCC99B0D4DC5}"/>
              </a:ext>
            </a:extLst>
          </p:cNvPr>
          <p:cNvPicPr>
            <a:picLocks noChangeAspect="1"/>
          </p:cNvPicPr>
          <p:nvPr/>
        </p:nvPicPr>
        <p:blipFill>
          <a:blip r:embed="rId16"/>
          <a:stretch>
            <a:fillRect/>
          </a:stretch>
        </p:blipFill>
        <p:spPr>
          <a:xfrm>
            <a:off x="235860" y="4770454"/>
            <a:ext cx="1761615" cy="506099"/>
          </a:xfrm>
          <a:prstGeom prst="rect">
            <a:avLst/>
          </a:prstGeom>
          <a:ln>
            <a:solidFill>
              <a:schemeClr val="tx1"/>
            </a:solidFill>
          </a:ln>
        </p:spPr>
      </p:pic>
      <p:pic>
        <p:nvPicPr>
          <p:cNvPr id="28" name="Picture 27">
            <a:extLst>
              <a:ext uri="{FF2B5EF4-FFF2-40B4-BE49-F238E27FC236}">
                <a16:creationId xmlns:a16="http://schemas.microsoft.com/office/drawing/2014/main" id="{62196BDA-69C8-46B9-8036-328307964C00}"/>
              </a:ext>
            </a:extLst>
          </p:cNvPr>
          <p:cNvPicPr>
            <a:picLocks noChangeAspect="1"/>
          </p:cNvPicPr>
          <p:nvPr/>
        </p:nvPicPr>
        <p:blipFill>
          <a:blip r:embed="rId17"/>
          <a:stretch>
            <a:fillRect/>
          </a:stretch>
        </p:blipFill>
        <p:spPr>
          <a:xfrm>
            <a:off x="6976025" y="4789047"/>
            <a:ext cx="1647047" cy="489123"/>
          </a:xfrm>
          <a:prstGeom prst="rect">
            <a:avLst/>
          </a:prstGeom>
          <a:ln>
            <a:solidFill>
              <a:schemeClr val="tx1"/>
            </a:solidFill>
          </a:ln>
        </p:spPr>
      </p:pic>
      <p:pic>
        <p:nvPicPr>
          <p:cNvPr id="29" name="Picture 28">
            <a:extLst>
              <a:ext uri="{FF2B5EF4-FFF2-40B4-BE49-F238E27FC236}">
                <a16:creationId xmlns:a16="http://schemas.microsoft.com/office/drawing/2014/main" id="{31BC5A01-08C2-4951-A5BA-94BAE58004E5}"/>
              </a:ext>
            </a:extLst>
          </p:cNvPr>
          <p:cNvPicPr>
            <a:picLocks noChangeAspect="1"/>
          </p:cNvPicPr>
          <p:nvPr/>
        </p:nvPicPr>
        <p:blipFill>
          <a:blip r:embed="rId18"/>
          <a:stretch>
            <a:fillRect/>
          </a:stretch>
        </p:blipFill>
        <p:spPr>
          <a:xfrm>
            <a:off x="10484367" y="4859541"/>
            <a:ext cx="1637985" cy="391468"/>
          </a:xfrm>
          <a:prstGeom prst="rect">
            <a:avLst/>
          </a:prstGeom>
          <a:ln>
            <a:solidFill>
              <a:schemeClr val="tx1"/>
            </a:solidFill>
          </a:ln>
        </p:spPr>
      </p:pic>
    </p:spTree>
    <p:extLst>
      <p:ext uri="{BB962C8B-B14F-4D97-AF65-F5344CB8AC3E}">
        <p14:creationId xmlns:p14="http://schemas.microsoft.com/office/powerpoint/2010/main" val="14477349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21454" y="0"/>
            <a:ext cx="12170546" cy="496010"/>
          </a:xfrm>
        </p:spPr>
        <p:txBody>
          <a:bodyPr>
            <a:noAutofit/>
          </a:bodyPr>
          <a:lstStyle/>
          <a:p>
            <a:r>
              <a:rPr lang="en-US" sz="3200" dirty="0">
                <a:latin typeface="+mn-lt"/>
              </a:rPr>
              <a:t>Lecture 22.  </a:t>
            </a:r>
            <a:r>
              <a:rPr lang="en-GB" sz="3200" dirty="0">
                <a:latin typeface="+mn-lt"/>
              </a:rPr>
              <a:t>GLM: Link Functions and the Canonical Link Function</a:t>
            </a:r>
            <a:r>
              <a:rPr lang="en-GB" sz="3200" i="0" dirty="0">
                <a:effectLst/>
                <a:latin typeface="+mn-lt"/>
              </a:rPr>
              <a:t> </a:t>
            </a:r>
            <a:endParaRPr lang="en-US" sz="3200" dirty="0">
              <a:latin typeface="+mn-lt"/>
            </a:endParaRP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pPr algn="l"/>
            <a:r>
              <a:rPr lang="en-GB" b="1" dirty="0">
                <a:solidFill>
                  <a:srgbClr val="313131"/>
                </a:solidFill>
                <a:effectLst/>
                <a:latin typeface="Open Sans"/>
              </a:rPr>
              <a:t>Link Functions and the Canonical Link Function</a:t>
            </a:r>
          </a:p>
          <a:p>
            <a:pPr algn="l"/>
            <a:endParaRPr lang="en-GB" b="1" dirty="0">
              <a:solidFill>
                <a:srgbClr val="313131"/>
              </a:solidFill>
              <a:effectLst/>
              <a:latin typeface="Open Sans"/>
            </a:endParaRPr>
          </a:p>
          <a:p>
            <a:pPr marL="0" indent="0" algn="l">
              <a:buNone/>
            </a:pPr>
            <a:r>
              <a:rPr lang="en-GB" b="0" i="0" dirty="0">
                <a:solidFill>
                  <a:srgbClr val="313131"/>
                </a:solidFill>
                <a:effectLst/>
                <a:latin typeface="Open Sans"/>
              </a:rPr>
              <a:t>Objectives</a:t>
            </a:r>
            <a:br>
              <a:rPr lang="en-GB" b="0" i="0" dirty="0">
                <a:solidFill>
                  <a:srgbClr val="313131"/>
                </a:solidFill>
                <a:effectLst/>
                <a:latin typeface="Open Sans"/>
              </a:rPr>
            </a:br>
            <a:endParaRPr lang="en-GB" b="0" i="0" dirty="0">
              <a:solidFill>
                <a:srgbClr val="313131"/>
              </a:solidFill>
              <a:effectLst/>
              <a:latin typeface="Open Sans"/>
            </a:endParaRPr>
          </a:p>
          <a:p>
            <a:pPr algn="l">
              <a:buFont typeface="Arial" panose="020B0604020202020204" pitchFamily="34" charset="0"/>
              <a:buChar char="•"/>
            </a:pPr>
            <a:r>
              <a:rPr lang="en-GB" b="0" i="0" dirty="0">
                <a:solidFill>
                  <a:srgbClr val="313131"/>
                </a:solidFill>
                <a:effectLst/>
                <a:latin typeface="Open Sans"/>
              </a:rPr>
              <a:t>Understand and identify </a:t>
            </a:r>
            <a:r>
              <a:rPr lang="en-GB" b="1" i="0" dirty="0">
                <a:solidFill>
                  <a:srgbClr val="0000FF"/>
                </a:solidFill>
                <a:effectLst/>
                <a:latin typeface="inherit"/>
              </a:rPr>
              <a:t>link functions</a:t>
            </a:r>
            <a:r>
              <a:rPr lang="en-GB" b="0" i="0" dirty="0">
                <a:solidFill>
                  <a:srgbClr val="313131"/>
                </a:solidFill>
                <a:effectLst/>
                <a:latin typeface="Open Sans"/>
              </a:rPr>
              <a:t> for </a:t>
            </a:r>
            <a:r>
              <a:rPr lang="en-GB" b="1" i="0" dirty="0">
                <a:solidFill>
                  <a:srgbClr val="0000FF"/>
                </a:solidFill>
                <a:effectLst/>
                <a:latin typeface="inherit"/>
              </a:rPr>
              <a:t>generalized linear models</a:t>
            </a:r>
            <a:r>
              <a:rPr lang="en-GB" b="0" i="0" dirty="0">
                <a:solidFill>
                  <a:srgbClr val="313131"/>
                </a:solidFill>
                <a:effectLst/>
                <a:latin typeface="Open Sans"/>
              </a:rPr>
              <a:t> .</a:t>
            </a:r>
          </a:p>
          <a:p>
            <a:pPr algn="l">
              <a:buFont typeface="Arial" panose="020B0604020202020204" pitchFamily="34" charset="0"/>
              <a:buChar char="•"/>
            </a:pPr>
            <a:r>
              <a:rPr lang="en-GB" b="0" i="0" dirty="0">
                <a:solidFill>
                  <a:srgbClr val="313131"/>
                </a:solidFill>
                <a:effectLst/>
                <a:latin typeface="Open Sans"/>
              </a:rPr>
              <a:t>Understand and identify the </a:t>
            </a:r>
            <a:r>
              <a:rPr lang="en-GB" b="1" i="0" dirty="0">
                <a:solidFill>
                  <a:srgbClr val="0000FF"/>
                </a:solidFill>
                <a:effectLst/>
                <a:latin typeface="inherit"/>
              </a:rPr>
              <a:t>canonical link function</a:t>
            </a:r>
            <a:r>
              <a:rPr lang="en-GB" b="0" i="0" dirty="0">
                <a:solidFill>
                  <a:srgbClr val="313131"/>
                </a:solidFill>
                <a:effectLst/>
                <a:latin typeface="Open Sans"/>
              </a:rPr>
              <a:t> for a </a:t>
            </a:r>
            <a:r>
              <a:rPr lang="en-GB" b="1" i="0" dirty="0">
                <a:solidFill>
                  <a:srgbClr val="313131"/>
                </a:solidFill>
                <a:effectLst/>
                <a:latin typeface="Open Sans"/>
              </a:rPr>
              <a:t>given</a:t>
            </a:r>
            <a:r>
              <a:rPr lang="en-GB" b="0" i="0" dirty="0">
                <a:solidFill>
                  <a:srgbClr val="313131"/>
                </a:solidFill>
                <a:effectLst/>
                <a:latin typeface="Open Sans"/>
              </a:rPr>
              <a:t> exponential family.</a:t>
            </a:r>
          </a:p>
          <a:p>
            <a:pPr algn="l">
              <a:buFont typeface="Arial" panose="020B0604020202020204" pitchFamily="34" charset="0"/>
              <a:buChar char="•"/>
            </a:pPr>
            <a:r>
              <a:rPr lang="en-GB" b="0" i="0" dirty="0">
                <a:solidFill>
                  <a:srgbClr val="313131"/>
                </a:solidFill>
                <a:effectLst/>
                <a:latin typeface="Open Sans"/>
              </a:rPr>
              <a:t>Find the </a:t>
            </a:r>
            <a:r>
              <a:rPr lang="en-GB" b="1" i="0" dirty="0">
                <a:solidFill>
                  <a:srgbClr val="0000FF"/>
                </a:solidFill>
                <a:effectLst/>
                <a:latin typeface="inherit"/>
              </a:rPr>
              <a:t>maximum likelihood estimate</a:t>
            </a:r>
            <a:r>
              <a:rPr lang="en-GB" b="0" i="0" dirty="0">
                <a:solidFill>
                  <a:srgbClr val="313131"/>
                </a:solidFill>
                <a:effectLst/>
                <a:latin typeface="Open Sans"/>
              </a:rPr>
              <a:t> for a generalized linear model with a canonical exponential family.</a:t>
            </a:r>
          </a:p>
          <a:p>
            <a:pPr algn="l">
              <a:buFont typeface="Arial" panose="020B0604020202020204" pitchFamily="34" charset="0"/>
              <a:buChar char="•"/>
            </a:pPr>
            <a:r>
              <a:rPr lang="en-GB" b="0" i="0" dirty="0">
                <a:solidFill>
                  <a:srgbClr val="313131"/>
                </a:solidFill>
                <a:effectLst/>
                <a:latin typeface="Open Sans"/>
              </a:rPr>
              <a:t>Understand the </a:t>
            </a:r>
            <a:r>
              <a:rPr lang="en-GB" b="1" i="0" dirty="0">
                <a:solidFill>
                  <a:srgbClr val="0000FF"/>
                </a:solidFill>
                <a:effectLst/>
                <a:latin typeface="inherit"/>
              </a:rPr>
              <a:t>strict concavity</a:t>
            </a:r>
            <a:r>
              <a:rPr lang="en-GB" b="0" i="0" dirty="0">
                <a:solidFill>
                  <a:srgbClr val="313131"/>
                </a:solidFill>
                <a:effectLst/>
                <a:latin typeface="Open Sans"/>
              </a:rPr>
              <a:t> of the </a:t>
            </a:r>
            <a:r>
              <a:rPr lang="en-GB" b="1" i="0" dirty="0">
                <a:solidFill>
                  <a:srgbClr val="313131"/>
                </a:solidFill>
                <a:effectLst/>
                <a:latin typeface="Open Sans"/>
              </a:rPr>
              <a:t>log-likelihood</a:t>
            </a:r>
            <a:r>
              <a:rPr lang="en-GB" b="0" i="0" dirty="0">
                <a:solidFill>
                  <a:srgbClr val="313131"/>
                </a:solidFill>
                <a:effectLst/>
                <a:latin typeface="Open Sans"/>
              </a:rPr>
              <a:t> when the link function is the </a:t>
            </a:r>
            <a:r>
              <a:rPr lang="en-GB" b="1" i="0" dirty="0">
                <a:solidFill>
                  <a:srgbClr val="313131"/>
                </a:solidFill>
                <a:effectLst/>
                <a:latin typeface="Open Sans"/>
              </a:rPr>
              <a:t>canonical link function</a:t>
            </a:r>
            <a:r>
              <a:rPr lang="en-GB" b="0" i="0" dirty="0">
                <a:solidFill>
                  <a:srgbClr val="313131"/>
                </a:solidFill>
                <a:effectLst/>
                <a:latin typeface="Open Sans"/>
              </a:rPr>
              <a:t>.</a:t>
            </a:r>
          </a:p>
          <a:p>
            <a:pPr algn="l">
              <a:buFont typeface="Arial" panose="020B0604020202020204" pitchFamily="34" charset="0"/>
              <a:buChar char="•"/>
            </a:pPr>
            <a:r>
              <a:rPr lang="en-GB" b="0" i="0" dirty="0">
                <a:solidFill>
                  <a:srgbClr val="313131"/>
                </a:solidFill>
                <a:effectLst/>
                <a:latin typeface="Open Sans"/>
              </a:rPr>
              <a:t>Understand that </a:t>
            </a:r>
            <a:r>
              <a:rPr lang="en-GB" b="1" i="0" dirty="0">
                <a:solidFill>
                  <a:srgbClr val="0000FF"/>
                </a:solidFill>
                <a:effectLst/>
                <a:latin typeface="inherit"/>
              </a:rPr>
              <a:t>asymptotic normality</a:t>
            </a:r>
            <a:r>
              <a:rPr lang="en-GB" b="0" i="0" dirty="0">
                <a:solidFill>
                  <a:srgbClr val="313131"/>
                </a:solidFill>
                <a:effectLst/>
                <a:latin typeface="Open Sans"/>
              </a:rPr>
              <a:t> holds for GLMs under </a:t>
            </a:r>
            <a:r>
              <a:rPr lang="en-GB" b="1" i="0" dirty="0">
                <a:solidFill>
                  <a:srgbClr val="313131"/>
                </a:solidFill>
                <a:effectLst/>
                <a:latin typeface="Open Sans"/>
              </a:rPr>
              <a:t>usual conditions for asymptotic normality of the MLE</a:t>
            </a:r>
            <a:r>
              <a:rPr lang="en-GB" b="0" i="0" dirty="0">
                <a:solidFill>
                  <a:srgbClr val="313131"/>
                </a:solidFill>
                <a:effectLst/>
                <a:latin typeface="Open Sans"/>
              </a:rPr>
              <a:t>.</a:t>
            </a:r>
          </a:p>
          <a:p>
            <a:endParaRPr lang="en-US" dirty="0"/>
          </a:p>
        </p:txBody>
      </p:sp>
    </p:spTree>
    <p:extLst>
      <p:ext uri="{BB962C8B-B14F-4D97-AF65-F5344CB8AC3E}">
        <p14:creationId xmlns:p14="http://schemas.microsoft.com/office/powerpoint/2010/main" val="3973555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Exponential family </a:t>
            </a:r>
            <a:r>
              <a:rPr lang="en-US" dirty="0" err="1"/>
              <a:t>wikipedia</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GB" b="1" i="0" dirty="0">
                <a:solidFill>
                  <a:srgbClr val="000000"/>
                </a:solidFill>
                <a:effectLst/>
                <a:latin typeface="Lora"/>
              </a:rPr>
              <a:t>Exponential family</a:t>
            </a:r>
            <a:r>
              <a:rPr lang="en-GB" b="0" i="0" dirty="0">
                <a:solidFill>
                  <a:srgbClr val="000000"/>
                </a:solidFill>
                <a:effectLst/>
                <a:latin typeface="Lora"/>
              </a:rPr>
              <a:t> is a </a:t>
            </a:r>
            <a:r>
              <a:rPr lang="en-GB" b="0" i="0" u="none" strike="noStrike" dirty="0">
                <a:solidFill>
                  <a:srgbClr val="1559B5"/>
                </a:solidFill>
                <a:effectLst/>
                <a:latin typeface="Lora"/>
                <a:hlinkClick r:id="rId2"/>
              </a:rPr>
              <a:t>parametric</a:t>
            </a:r>
            <a:r>
              <a:rPr lang="en-GB" b="0" i="0" dirty="0">
                <a:solidFill>
                  <a:srgbClr val="000000"/>
                </a:solidFill>
                <a:effectLst/>
                <a:latin typeface="Lora"/>
              </a:rPr>
              <a:t> set of </a:t>
            </a:r>
            <a:r>
              <a:rPr lang="en-GB" b="0" i="0" u="none" strike="noStrike" dirty="0">
                <a:solidFill>
                  <a:srgbClr val="1559B5"/>
                </a:solidFill>
                <a:effectLst/>
                <a:latin typeface="Lora"/>
                <a:hlinkClick r:id="rId3"/>
              </a:rPr>
              <a:t>probability distributions</a:t>
            </a:r>
            <a:r>
              <a:rPr lang="en-GB" b="0" i="0" dirty="0">
                <a:solidFill>
                  <a:srgbClr val="000000"/>
                </a:solidFill>
                <a:effectLst/>
                <a:latin typeface="Lora"/>
              </a:rPr>
              <a:t> of a certain form</a:t>
            </a:r>
          </a:p>
          <a:p>
            <a:r>
              <a:rPr lang="en-GB" b="0" i="0" dirty="0">
                <a:solidFill>
                  <a:srgbClr val="000000"/>
                </a:solidFill>
                <a:effectLst/>
                <a:latin typeface="Lora"/>
              </a:rPr>
              <a:t>This </a:t>
            </a:r>
            <a:r>
              <a:rPr lang="en-GB" b="1" i="0" dirty="0">
                <a:solidFill>
                  <a:srgbClr val="000000"/>
                </a:solidFill>
                <a:effectLst/>
                <a:latin typeface="Lora"/>
              </a:rPr>
              <a:t>special form </a:t>
            </a:r>
            <a:r>
              <a:rPr lang="en-GB" b="0" i="0" dirty="0">
                <a:solidFill>
                  <a:srgbClr val="000000"/>
                </a:solidFill>
                <a:effectLst/>
                <a:latin typeface="Lora"/>
              </a:rPr>
              <a:t>is chosen for </a:t>
            </a:r>
            <a:r>
              <a:rPr lang="en-GB" b="1" i="0" dirty="0">
                <a:solidFill>
                  <a:srgbClr val="000000"/>
                </a:solidFill>
                <a:effectLst/>
                <a:latin typeface="Lora"/>
              </a:rPr>
              <a:t>mathematical convenience</a:t>
            </a:r>
            <a:r>
              <a:rPr lang="en-GB" b="0" i="0" dirty="0">
                <a:solidFill>
                  <a:srgbClr val="000000"/>
                </a:solidFill>
                <a:effectLst/>
                <a:latin typeface="Lora"/>
              </a:rPr>
              <a:t>, based on some </a:t>
            </a:r>
            <a:r>
              <a:rPr lang="en-GB" b="1" i="0" dirty="0">
                <a:solidFill>
                  <a:srgbClr val="000000"/>
                </a:solidFill>
                <a:effectLst/>
                <a:latin typeface="Lora"/>
              </a:rPr>
              <a:t>useful algebraic properties</a:t>
            </a:r>
            <a:r>
              <a:rPr lang="en-GB" b="0" i="0" dirty="0">
                <a:solidFill>
                  <a:srgbClr val="000000"/>
                </a:solidFill>
                <a:effectLst/>
                <a:latin typeface="Lora"/>
              </a:rPr>
              <a:t>, as well as for </a:t>
            </a:r>
            <a:r>
              <a:rPr lang="en-GB" b="1" i="0" dirty="0">
                <a:solidFill>
                  <a:srgbClr val="000000"/>
                </a:solidFill>
                <a:effectLst/>
                <a:latin typeface="Lora"/>
              </a:rPr>
              <a:t>generality</a:t>
            </a:r>
            <a:r>
              <a:rPr lang="en-GB" b="0" i="0" dirty="0">
                <a:solidFill>
                  <a:srgbClr val="000000"/>
                </a:solidFill>
                <a:effectLst/>
                <a:latin typeface="Lora"/>
              </a:rPr>
              <a:t>, as exponential families are in a sense </a:t>
            </a:r>
            <a:r>
              <a:rPr lang="en-GB" b="1" i="0" dirty="0">
                <a:solidFill>
                  <a:srgbClr val="000000"/>
                </a:solidFill>
                <a:effectLst/>
                <a:latin typeface="Lora"/>
              </a:rPr>
              <a:t>very natural sets of distributions </a:t>
            </a:r>
            <a:r>
              <a:rPr lang="en-GB" b="0" i="0" dirty="0">
                <a:solidFill>
                  <a:srgbClr val="000000"/>
                </a:solidFill>
                <a:effectLst/>
                <a:latin typeface="Lora"/>
              </a:rPr>
              <a:t>to consider.</a:t>
            </a:r>
          </a:p>
          <a:p>
            <a:r>
              <a:rPr lang="en-GB" b="1" i="0" dirty="0">
                <a:solidFill>
                  <a:srgbClr val="000000"/>
                </a:solidFill>
                <a:effectLst/>
                <a:latin typeface="Lora"/>
              </a:rPr>
              <a:t>Exponential families </a:t>
            </a:r>
            <a:r>
              <a:rPr lang="en-GB" b="0" i="0" dirty="0">
                <a:solidFill>
                  <a:srgbClr val="000000"/>
                </a:solidFill>
                <a:effectLst/>
                <a:latin typeface="Lora"/>
              </a:rPr>
              <a:t>include many of the </a:t>
            </a:r>
            <a:r>
              <a:rPr lang="en-GB" b="1" i="0" dirty="0">
                <a:solidFill>
                  <a:srgbClr val="000000"/>
                </a:solidFill>
                <a:effectLst/>
                <a:latin typeface="Lora"/>
              </a:rPr>
              <a:t>most common distributions</a:t>
            </a:r>
            <a:r>
              <a:rPr lang="en-GB" b="0" i="0" dirty="0">
                <a:solidFill>
                  <a:srgbClr val="000000"/>
                </a:solidFill>
                <a:effectLst/>
                <a:latin typeface="Lora"/>
              </a:rPr>
              <a:t>. Among many others, exponential families </a:t>
            </a:r>
            <a:r>
              <a:rPr lang="en-GB" b="1" i="0" dirty="0">
                <a:solidFill>
                  <a:srgbClr val="000000"/>
                </a:solidFill>
                <a:effectLst/>
                <a:latin typeface="Lora"/>
              </a:rPr>
              <a:t>includes the following</a:t>
            </a:r>
            <a:r>
              <a:rPr lang="en-GB" b="0" i="0" dirty="0">
                <a:solidFill>
                  <a:srgbClr val="000000"/>
                </a:solidFill>
                <a:effectLst/>
                <a:latin typeface="Lora"/>
              </a:rPr>
              <a:t>: normal, exponential, gamma, chi-squared, beta, Dirichlet, Bernoulli, Poisson, geometric</a:t>
            </a:r>
          </a:p>
          <a:p>
            <a:r>
              <a:rPr lang="en-GB" dirty="0">
                <a:solidFill>
                  <a:srgbClr val="000000"/>
                </a:solidFill>
                <a:latin typeface="Lora"/>
              </a:rPr>
              <a:t>A number of common distributions </a:t>
            </a:r>
            <a:r>
              <a:rPr lang="en-GB" b="1" dirty="0">
                <a:solidFill>
                  <a:srgbClr val="000000"/>
                </a:solidFill>
                <a:latin typeface="Lora"/>
              </a:rPr>
              <a:t>are exponential families</a:t>
            </a:r>
            <a:r>
              <a:rPr lang="en-GB" dirty="0">
                <a:solidFill>
                  <a:srgbClr val="000000"/>
                </a:solidFill>
                <a:latin typeface="Lora"/>
              </a:rPr>
              <a:t>, but </a:t>
            </a:r>
            <a:r>
              <a:rPr lang="en-GB" b="1" dirty="0">
                <a:solidFill>
                  <a:srgbClr val="000000"/>
                </a:solidFill>
                <a:latin typeface="Lora"/>
              </a:rPr>
              <a:t>only when certain parameters are fixed </a:t>
            </a:r>
            <a:r>
              <a:rPr lang="en-GB" dirty="0">
                <a:solidFill>
                  <a:srgbClr val="000000"/>
                </a:solidFill>
                <a:latin typeface="Lora"/>
              </a:rPr>
              <a:t>and known (e.g. Binomial with fixed n, Multinomial with fixed n)</a:t>
            </a:r>
          </a:p>
          <a:p>
            <a:r>
              <a:rPr lang="en-GB" dirty="0">
                <a:solidFill>
                  <a:srgbClr val="000000"/>
                </a:solidFill>
                <a:latin typeface="Lora"/>
              </a:rPr>
              <a:t>Example of common distributions that are </a:t>
            </a:r>
            <a:r>
              <a:rPr lang="en-GB" b="1" dirty="0">
                <a:solidFill>
                  <a:srgbClr val="000000"/>
                </a:solidFill>
                <a:latin typeface="Lora"/>
              </a:rPr>
              <a:t>not exponential </a:t>
            </a:r>
            <a:r>
              <a:rPr lang="en-GB" dirty="0">
                <a:solidFill>
                  <a:srgbClr val="000000"/>
                </a:solidFill>
                <a:latin typeface="Lora"/>
              </a:rPr>
              <a:t>families are </a:t>
            </a:r>
            <a:r>
              <a:rPr lang="en-GB" b="1" dirty="0">
                <a:solidFill>
                  <a:srgbClr val="000000"/>
                </a:solidFill>
                <a:latin typeface="Lora"/>
              </a:rPr>
              <a:t>Student’s t</a:t>
            </a:r>
            <a:r>
              <a:rPr lang="en-GB" dirty="0">
                <a:solidFill>
                  <a:srgbClr val="000000"/>
                </a:solidFill>
                <a:latin typeface="Lora"/>
              </a:rPr>
              <a:t>, most </a:t>
            </a:r>
            <a:r>
              <a:rPr lang="en-GB" b="1" dirty="0">
                <a:solidFill>
                  <a:srgbClr val="000000"/>
                </a:solidFill>
                <a:latin typeface="Lora"/>
              </a:rPr>
              <a:t>mixture</a:t>
            </a:r>
            <a:r>
              <a:rPr lang="en-GB" dirty="0">
                <a:solidFill>
                  <a:srgbClr val="000000"/>
                </a:solidFill>
                <a:latin typeface="Lora"/>
              </a:rPr>
              <a:t> distributions, family of </a:t>
            </a:r>
            <a:r>
              <a:rPr lang="en-GB" b="1" dirty="0">
                <a:solidFill>
                  <a:srgbClr val="000000"/>
                </a:solidFill>
                <a:latin typeface="Lora"/>
              </a:rPr>
              <a:t>uniform</a:t>
            </a:r>
            <a:r>
              <a:rPr lang="en-GB" dirty="0">
                <a:solidFill>
                  <a:srgbClr val="000000"/>
                </a:solidFill>
                <a:latin typeface="Lora"/>
              </a:rPr>
              <a:t> distributions </a:t>
            </a:r>
            <a:endParaRPr lang="en-US" dirty="0"/>
          </a:p>
        </p:txBody>
      </p:sp>
    </p:spTree>
    <p:extLst>
      <p:ext uri="{BB962C8B-B14F-4D97-AF65-F5344CB8AC3E}">
        <p14:creationId xmlns:p14="http://schemas.microsoft.com/office/powerpoint/2010/main" val="270944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sz="4000" b="1" dirty="0">
                <a:solidFill>
                  <a:srgbClr val="474747"/>
                </a:solidFill>
                <a:effectLst/>
                <a:latin typeface="Open Sans"/>
              </a:rPr>
              <a:t>Recap: Generalized Linear Model and Link Function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6937" y="460520"/>
            <a:ext cx="12170547" cy="6173157"/>
          </a:xfrm>
        </p:spPr>
        <p:txBody>
          <a:bodyPr/>
          <a:lstStyle/>
          <a:p>
            <a:r>
              <a:rPr lang="en-US" sz="2400" dirty="0"/>
              <a:t>For linear model we assumed that Y/X=x has normal distribution</a:t>
            </a:r>
          </a:p>
          <a:p>
            <a:r>
              <a:rPr lang="en-US" sz="2400" dirty="0"/>
              <a:t>And regression function E[Y/X=x] is assumed to be linear </a:t>
            </a:r>
          </a:p>
          <a:p>
            <a:pPr marL="0" indent="0">
              <a:buNone/>
            </a:pPr>
            <a:r>
              <a:rPr lang="en-US" sz="2400" dirty="0"/>
              <a:t>For GLM</a:t>
            </a:r>
          </a:p>
          <a:p>
            <a:r>
              <a:rPr lang="en-US" sz="2600" dirty="0"/>
              <a:t>We say distribution of Y/X=x belongs to exponential family</a:t>
            </a:r>
          </a:p>
          <a:p>
            <a:r>
              <a:rPr lang="en-US" sz="2600" dirty="0"/>
              <a:t>E[Y/X=x]=f(</a:t>
            </a:r>
            <a:r>
              <a:rPr lang="en-US" sz="2600" dirty="0" err="1"/>
              <a:t>x’b</a:t>
            </a:r>
            <a:r>
              <a:rPr lang="en-US" sz="2600" dirty="0"/>
              <a:t>)                            we are interested in question of how to pick f</a:t>
            </a:r>
          </a:p>
          <a:p>
            <a:r>
              <a:rPr lang="en-US" sz="2400" dirty="0"/>
              <a:t>Based on distribution we choose, we need to carefully pick f, so that f applied to </a:t>
            </a:r>
            <a:r>
              <a:rPr lang="en-US" sz="2400" dirty="0" err="1"/>
              <a:t>x’b</a:t>
            </a:r>
            <a:r>
              <a:rPr lang="en-US" sz="2400" dirty="0"/>
              <a:t> corresponds to possible values of y (0,1 in Bernoulli distribution)</a:t>
            </a:r>
          </a:p>
          <a:p>
            <a:r>
              <a:rPr lang="en-US" sz="2400" b="1" dirty="0"/>
              <a:t>Exponential family </a:t>
            </a:r>
            <a:r>
              <a:rPr lang="en-US" sz="2400" dirty="0"/>
              <a:t>is a family that has a </a:t>
            </a:r>
            <a:r>
              <a:rPr lang="en-US" sz="2400" b="1" dirty="0"/>
              <a:t>very specific way </a:t>
            </a:r>
            <a:r>
              <a:rPr lang="en-US" sz="2400" dirty="0"/>
              <a:t>of having the </a:t>
            </a:r>
            <a:r>
              <a:rPr lang="en-US" sz="2400" b="1" dirty="0"/>
              <a:t>parameter of theta </a:t>
            </a:r>
            <a:r>
              <a:rPr lang="en-US" sz="2400" dirty="0"/>
              <a:t>and the </a:t>
            </a:r>
            <a:r>
              <a:rPr lang="en-US" sz="2400" b="1" dirty="0"/>
              <a:t>random variable y interacting</a:t>
            </a:r>
            <a:r>
              <a:rPr lang="en-US" sz="2400" dirty="0"/>
              <a:t> in the form of PMF/PDF</a:t>
            </a:r>
          </a:p>
          <a:p>
            <a:r>
              <a:rPr lang="en-US" sz="2400" dirty="0"/>
              <a:t>Specific </a:t>
            </a:r>
            <a:r>
              <a:rPr lang="en-US" sz="2400" b="1" dirty="0"/>
              <a:t>shape of distribution </a:t>
            </a:r>
            <a:r>
              <a:rPr lang="en-US" sz="2400" dirty="0"/>
              <a:t>in the </a:t>
            </a:r>
            <a:r>
              <a:rPr lang="en-US" sz="2400" b="1" dirty="0"/>
              <a:t>exponential</a:t>
            </a:r>
            <a:r>
              <a:rPr lang="en-US" sz="2400" dirty="0"/>
              <a:t> family is going to depend on some </a:t>
            </a:r>
            <a:r>
              <a:rPr lang="en-US" sz="2400" b="1" dirty="0"/>
              <a:t>b, c, phi</a:t>
            </a:r>
          </a:p>
          <a:p>
            <a:r>
              <a:rPr lang="en-US" sz="2400" dirty="0"/>
              <a:t>When using </a:t>
            </a:r>
            <a:r>
              <a:rPr lang="en-US" sz="2400" b="1" dirty="0"/>
              <a:t>MLE</a:t>
            </a:r>
            <a:r>
              <a:rPr lang="en-US" sz="2400" dirty="0"/>
              <a:t> for exponential family, we </a:t>
            </a:r>
            <a:r>
              <a:rPr lang="en-US" sz="2400" b="1" dirty="0"/>
              <a:t>maximize MLE </a:t>
            </a:r>
            <a:r>
              <a:rPr lang="en-US" sz="2400" dirty="0" err="1"/>
              <a:t>wrt</a:t>
            </a:r>
            <a:r>
              <a:rPr lang="en-US" sz="2400" dirty="0"/>
              <a:t> to </a:t>
            </a:r>
            <a:r>
              <a:rPr lang="en-US" sz="2400" b="1" dirty="0"/>
              <a:t>theta</a:t>
            </a:r>
            <a:r>
              <a:rPr lang="en-US" sz="2400" dirty="0"/>
              <a:t> and we want this theta to </a:t>
            </a:r>
            <a:r>
              <a:rPr lang="en-US" sz="2400" b="1" dirty="0"/>
              <a:t>depend on the actual x</a:t>
            </a:r>
            <a:r>
              <a:rPr lang="en-US" sz="2400" dirty="0"/>
              <a:t>, otherwise that </a:t>
            </a:r>
            <a:r>
              <a:rPr lang="en-US" sz="2400" b="1" dirty="0"/>
              <a:t>would not be regression</a:t>
            </a:r>
          </a:p>
          <a:p>
            <a:r>
              <a:rPr lang="en-US" sz="2400" dirty="0"/>
              <a:t>Beta is parameter of interest, and needs to appear in the likelihood function to use MLE</a:t>
            </a:r>
          </a:p>
          <a:p>
            <a:r>
              <a:rPr lang="en-US" sz="2400" b="1" dirty="0"/>
              <a:t>Link function g </a:t>
            </a:r>
            <a:r>
              <a:rPr lang="en-US" sz="2400" dirty="0"/>
              <a:t>relates the </a:t>
            </a:r>
            <a:r>
              <a:rPr lang="en-US" sz="2400" b="1" dirty="0"/>
              <a:t>linear predictor </a:t>
            </a:r>
            <a:r>
              <a:rPr lang="en-US" sz="2400" dirty="0" err="1"/>
              <a:t>X’b</a:t>
            </a:r>
            <a:r>
              <a:rPr lang="en-US" sz="2400" dirty="0"/>
              <a:t> to the </a:t>
            </a:r>
            <a:r>
              <a:rPr lang="en-US" sz="2400" b="1" dirty="0"/>
              <a:t>mean mu</a:t>
            </a:r>
          </a:p>
          <a:p>
            <a:endParaRPr lang="en-US" sz="2400" dirty="0"/>
          </a:p>
          <a:p>
            <a:endParaRPr lang="en-US" sz="2600" dirty="0"/>
          </a:p>
          <a:p>
            <a:endParaRPr lang="en-US" dirty="0"/>
          </a:p>
        </p:txBody>
      </p:sp>
      <p:pic>
        <p:nvPicPr>
          <p:cNvPr id="6" name="Picture 5">
            <a:extLst>
              <a:ext uri="{FF2B5EF4-FFF2-40B4-BE49-F238E27FC236}">
                <a16:creationId xmlns:a16="http://schemas.microsoft.com/office/drawing/2014/main" id="{9BC3B422-322C-4448-A7E7-28A502FA89DB}"/>
              </a:ext>
            </a:extLst>
          </p:cNvPr>
          <p:cNvPicPr>
            <a:picLocks noChangeAspect="1"/>
          </p:cNvPicPr>
          <p:nvPr/>
        </p:nvPicPr>
        <p:blipFill>
          <a:blip r:embed="rId2"/>
          <a:stretch>
            <a:fillRect/>
          </a:stretch>
        </p:blipFill>
        <p:spPr>
          <a:xfrm>
            <a:off x="9693462" y="558076"/>
            <a:ext cx="2256459" cy="423086"/>
          </a:xfrm>
          <a:prstGeom prst="rect">
            <a:avLst/>
          </a:prstGeom>
        </p:spPr>
      </p:pic>
      <p:pic>
        <p:nvPicPr>
          <p:cNvPr id="7" name="Picture 6">
            <a:extLst>
              <a:ext uri="{FF2B5EF4-FFF2-40B4-BE49-F238E27FC236}">
                <a16:creationId xmlns:a16="http://schemas.microsoft.com/office/drawing/2014/main" id="{A733426B-47F2-4662-AF3C-92939C2B33FF}"/>
              </a:ext>
            </a:extLst>
          </p:cNvPr>
          <p:cNvPicPr>
            <a:picLocks noChangeAspect="1"/>
          </p:cNvPicPr>
          <p:nvPr/>
        </p:nvPicPr>
        <p:blipFill>
          <a:blip r:embed="rId3"/>
          <a:stretch>
            <a:fillRect/>
          </a:stretch>
        </p:blipFill>
        <p:spPr>
          <a:xfrm>
            <a:off x="9762893" y="1034681"/>
            <a:ext cx="2239716" cy="771880"/>
          </a:xfrm>
          <a:prstGeom prst="rect">
            <a:avLst/>
          </a:prstGeom>
        </p:spPr>
      </p:pic>
      <p:pic>
        <p:nvPicPr>
          <p:cNvPr id="8" name="Picture 7">
            <a:extLst>
              <a:ext uri="{FF2B5EF4-FFF2-40B4-BE49-F238E27FC236}">
                <a16:creationId xmlns:a16="http://schemas.microsoft.com/office/drawing/2014/main" id="{4164CF17-78D2-4A04-9403-338EF3BB75CC}"/>
              </a:ext>
            </a:extLst>
          </p:cNvPr>
          <p:cNvPicPr>
            <a:picLocks noChangeAspect="1"/>
          </p:cNvPicPr>
          <p:nvPr/>
        </p:nvPicPr>
        <p:blipFill>
          <a:blip r:embed="rId4"/>
          <a:stretch>
            <a:fillRect/>
          </a:stretch>
        </p:blipFill>
        <p:spPr>
          <a:xfrm>
            <a:off x="9009542" y="1848709"/>
            <a:ext cx="3171825" cy="533400"/>
          </a:xfrm>
          <a:prstGeom prst="rect">
            <a:avLst/>
          </a:prstGeom>
        </p:spPr>
      </p:pic>
      <p:pic>
        <p:nvPicPr>
          <p:cNvPr id="9" name="Picture 8">
            <a:extLst>
              <a:ext uri="{FF2B5EF4-FFF2-40B4-BE49-F238E27FC236}">
                <a16:creationId xmlns:a16="http://schemas.microsoft.com/office/drawing/2014/main" id="{E00B7AC2-6025-40FF-9CAC-F0068DED6CEA}"/>
              </a:ext>
            </a:extLst>
          </p:cNvPr>
          <p:cNvPicPr>
            <a:picLocks noChangeAspect="1"/>
          </p:cNvPicPr>
          <p:nvPr/>
        </p:nvPicPr>
        <p:blipFill>
          <a:blip r:embed="rId5"/>
          <a:stretch>
            <a:fillRect/>
          </a:stretch>
        </p:blipFill>
        <p:spPr>
          <a:xfrm>
            <a:off x="2339035" y="2284281"/>
            <a:ext cx="2009775" cy="571500"/>
          </a:xfrm>
          <a:prstGeom prst="rect">
            <a:avLst/>
          </a:prstGeom>
        </p:spPr>
      </p:pic>
      <p:pic>
        <p:nvPicPr>
          <p:cNvPr id="13" name="Picture 12">
            <a:extLst>
              <a:ext uri="{FF2B5EF4-FFF2-40B4-BE49-F238E27FC236}">
                <a16:creationId xmlns:a16="http://schemas.microsoft.com/office/drawing/2014/main" id="{1C925AFC-A854-464A-8262-EB9142F82045}"/>
              </a:ext>
            </a:extLst>
          </p:cNvPr>
          <p:cNvPicPr>
            <a:picLocks noChangeAspect="1"/>
          </p:cNvPicPr>
          <p:nvPr/>
        </p:nvPicPr>
        <p:blipFill>
          <a:blip r:embed="rId6"/>
          <a:stretch>
            <a:fillRect/>
          </a:stretch>
        </p:blipFill>
        <p:spPr>
          <a:xfrm>
            <a:off x="8240014" y="5957105"/>
            <a:ext cx="2166247" cy="443689"/>
          </a:xfrm>
          <a:prstGeom prst="rect">
            <a:avLst/>
          </a:prstGeom>
          <a:ln>
            <a:solidFill>
              <a:schemeClr val="tx1"/>
            </a:solidFill>
          </a:ln>
        </p:spPr>
      </p:pic>
      <p:pic>
        <p:nvPicPr>
          <p:cNvPr id="14" name="Picture 13">
            <a:extLst>
              <a:ext uri="{FF2B5EF4-FFF2-40B4-BE49-F238E27FC236}">
                <a16:creationId xmlns:a16="http://schemas.microsoft.com/office/drawing/2014/main" id="{D894AD72-1A1D-4547-9BB0-E517ED402BFA}"/>
              </a:ext>
            </a:extLst>
          </p:cNvPr>
          <p:cNvPicPr>
            <a:picLocks noChangeAspect="1"/>
          </p:cNvPicPr>
          <p:nvPr/>
        </p:nvPicPr>
        <p:blipFill>
          <a:blip r:embed="rId7"/>
          <a:stretch>
            <a:fillRect/>
          </a:stretch>
        </p:blipFill>
        <p:spPr>
          <a:xfrm>
            <a:off x="10493118" y="5958546"/>
            <a:ext cx="1659898" cy="462034"/>
          </a:xfrm>
          <a:prstGeom prst="rect">
            <a:avLst/>
          </a:prstGeom>
          <a:ln>
            <a:solidFill>
              <a:schemeClr val="tx1"/>
            </a:solidFill>
          </a:ln>
        </p:spPr>
      </p:pic>
      <p:pic>
        <p:nvPicPr>
          <p:cNvPr id="15" name="Picture 14">
            <a:extLst>
              <a:ext uri="{FF2B5EF4-FFF2-40B4-BE49-F238E27FC236}">
                <a16:creationId xmlns:a16="http://schemas.microsoft.com/office/drawing/2014/main" id="{4F6859C5-D817-48E8-89A1-BED9F2C22BBB}"/>
              </a:ext>
            </a:extLst>
          </p:cNvPr>
          <p:cNvPicPr>
            <a:picLocks noChangeAspect="1"/>
          </p:cNvPicPr>
          <p:nvPr/>
        </p:nvPicPr>
        <p:blipFill>
          <a:blip r:embed="rId8"/>
          <a:stretch>
            <a:fillRect/>
          </a:stretch>
        </p:blipFill>
        <p:spPr>
          <a:xfrm>
            <a:off x="285416" y="6438011"/>
            <a:ext cx="8422650" cy="362914"/>
          </a:xfrm>
          <a:prstGeom prst="rect">
            <a:avLst/>
          </a:prstGeom>
          <a:ln>
            <a:solidFill>
              <a:schemeClr val="tx1"/>
            </a:solidFill>
          </a:ln>
        </p:spPr>
      </p:pic>
    </p:spTree>
    <p:extLst>
      <p:ext uri="{BB962C8B-B14F-4D97-AF65-F5344CB8AC3E}">
        <p14:creationId xmlns:p14="http://schemas.microsoft.com/office/powerpoint/2010/main" val="41865674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Examples of Link Functions: Log, Logit, </a:t>
            </a:r>
            <a:r>
              <a:rPr lang="en-GB" b="1" dirty="0" err="1">
                <a:solidFill>
                  <a:srgbClr val="474747"/>
                </a:solidFill>
                <a:effectLst/>
                <a:latin typeface="Open Sans"/>
              </a:rPr>
              <a:t>Probit</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400" dirty="0"/>
              <a:t>Link functions are used to make sure f(mu) has range in real line</a:t>
            </a:r>
          </a:p>
          <a:p>
            <a:r>
              <a:rPr lang="en-US" sz="2400" dirty="0"/>
              <a:t>For </a:t>
            </a:r>
            <a:r>
              <a:rPr lang="en-US" sz="2400" b="1" dirty="0"/>
              <a:t>linear model</a:t>
            </a:r>
            <a:r>
              <a:rPr lang="en-US" sz="2400" dirty="0"/>
              <a:t>: </a:t>
            </a:r>
            <a:r>
              <a:rPr lang="en-US" sz="2400" b="1" dirty="0"/>
              <a:t>g(mu)=1</a:t>
            </a:r>
            <a:r>
              <a:rPr lang="en-US" sz="2400" dirty="0"/>
              <a:t>, as Y already has range R</a:t>
            </a:r>
          </a:p>
          <a:p>
            <a:r>
              <a:rPr lang="en-US" sz="2400" dirty="0"/>
              <a:t>For </a:t>
            </a:r>
            <a:r>
              <a:rPr lang="en-US" sz="2400" b="1" dirty="0"/>
              <a:t>Poisson data</a:t>
            </a:r>
            <a:r>
              <a:rPr lang="en-US" sz="2400" dirty="0"/>
              <a:t>:                                   </a:t>
            </a:r>
            <a:r>
              <a:rPr lang="en-US" sz="2400" b="1" dirty="0"/>
              <a:t>Y is &gt;0 </a:t>
            </a:r>
            <a:r>
              <a:rPr lang="en-US" sz="2400" dirty="0"/>
              <a:t>so we need to map </a:t>
            </a:r>
            <a:r>
              <a:rPr lang="en-US" sz="2400" b="1" dirty="0"/>
              <a:t>from + R to entire R</a:t>
            </a:r>
            <a:r>
              <a:rPr lang="en-US" sz="2400" dirty="0"/>
              <a:t>, we use </a:t>
            </a:r>
            <a:r>
              <a:rPr lang="en-US" sz="2400" dirty="0">
                <a:solidFill>
                  <a:srgbClr val="FF0000"/>
                </a:solidFill>
              </a:rPr>
              <a:t>log</a:t>
            </a:r>
            <a:r>
              <a:rPr lang="en-US" sz="2400" dirty="0"/>
              <a:t> function for that </a:t>
            </a:r>
          </a:p>
          <a:p>
            <a:r>
              <a:rPr lang="en-US" sz="2400" dirty="0"/>
              <a:t>For Bernoulli/Binomial data: Y is between 0 and 1, so 1</a:t>
            </a:r>
            <a:r>
              <a:rPr lang="en-US" sz="2400" baseline="30000" dirty="0"/>
              <a:t>st</a:t>
            </a:r>
            <a:r>
              <a:rPr lang="en-US" sz="2400" dirty="0"/>
              <a:t> we map from (0,1) to +R, then from +R to entire R: 2 choices: 1) logit 2) </a:t>
            </a:r>
            <a:r>
              <a:rPr lang="en-US" sz="2400" dirty="0" err="1"/>
              <a:t>probit</a:t>
            </a:r>
            <a:r>
              <a:rPr lang="en-US" sz="2400" dirty="0"/>
              <a:t> (inverse CDF of normal)</a:t>
            </a:r>
          </a:p>
          <a:p>
            <a:endParaRPr lang="en-US" sz="2400" dirty="0"/>
          </a:p>
          <a:p>
            <a:endParaRPr lang="en-US" sz="2400" dirty="0"/>
          </a:p>
          <a:p>
            <a:endParaRPr lang="en-US" sz="2400" dirty="0"/>
          </a:p>
          <a:p>
            <a:endParaRPr lang="en-US" sz="2400" dirty="0"/>
          </a:p>
          <a:p>
            <a:endParaRPr lang="en-US" sz="2400" dirty="0"/>
          </a:p>
          <a:p>
            <a:endParaRPr lang="en-US" sz="2400" dirty="0"/>
          </a:p>
        </p:txBody>
      </p:sp>
      <p:pic>
        <p:nvPicPr>
          <p:cNvPr id="5" name="Picture 4">
            <a:extLst>
              <a:ext uri="{FF2B5EF4-FFF2-40B4-BE49-F238E27FC236}">
                <a16:creationId xmlns:a16="http://schemas.microsoft.com/office/drawing/2014/main" id="{FEBB6716-B576-4FF6-9919-629BF6FFB64E}"/>
              </a:ext>
            </a:extLst>
          </p:cNvPr>
          <p:cNvPicPr>
            <a:picLocks noChangeAspect="1"/>
          </p:cNvPicPr>
          <p:nvPr/>
        </p:nvPicPr>
        <p:blipFill>
          <a:blip r:embed="rId2"/>
          <a:stretch>
            <a:fillRect/>
          </a:stretch>
        </p:blipFill>
        <p:spPr>
          <a:xfrm>
            <a:off x="4838921" y="3059174"/>
            <a:ext cx="3643315" cy="2820631"/>
          </a:xfrm>
          <a:prstGeom prst="rect">
            <a:avLst/>
          </a:prstGeom>
          <a:ln>
            <a:solidFill>
              <a:schemeClr val="tx1"/>
            </a:solidFill>
          </a:ln>
        </p:spPr>
      </p:pic>
      <p:pic>
        <p:nvPicPr>
          <p:cNvPr id="6" name="Picture 5">
            <a:extLst>
              <a:ext uri="{FF2B5EF4-FFF2-40B4-BE49-F238E27FC236}">
                <a16:creationId xmlns:a16="http://schemas.microsoft.com/office/drawing/2014/main" id="{07FCFFD4-5338-4893-AE1B-9E294D6DFF02}"/>
              </a:ext>
            </a:extLst>
          </p:cNvPr>
          <p:cNvPicPr>
            <a:picLocks noChangeAspect="1"/>
          </p:cNvPicPr>
          <p:nvPr/>
        </p:nvPicPr>
        <p:blipFill>
          <a:blip r:embed="rId3"/>
          <a:stretch>
            <a:fillRect/>
          </a:stretch>
        </p:blipFill>
        <p:spPr>
          <a:xfrm>
            <a:off x="8579769" y="2998375"/>
            <a:ext cx="3530718" cy="3028607"/>
          </a:xfrm>
          <a:prstGeom prst="rect">
            <a:avLst/>
          </a:prstGeom>
          <a:ln>
            <a:solidFill>
              <a:schemeClr val="tx1"/>
            </a:solidFill>
          </a:ln>
        </p:spPr>
      </p:pic>
      <p:pic>
        <p:nvPicPr>
          <p:cNvPr id="7" name="Picture 6">
            <a:extLst>
              <a:ext uri="{FF2B5EF4-FFF2-40B4-BE49-F238E27FC236}">
                <a16:creationId xmlns:a16="http://schemas.microsoft.com/office/drawing/2014/main" id="{DC481193-D52C-4BC1-B157-48ACAB00D43C}"/>
              </a:ext>
            </a:extLst>
          </p:cNvPr>
          <p:cNvPicPr>
            <a:picLocks noChangeAspect="1"/>
          </p:cNvPicPr>
          <p:nvPr/>
        </p:nvPicPr>
        <p:blipFill>
          <a:blip r:embed="rId4"/>
          <a:stretch>
            <a:fillRect/>
          </a:stretch>
        </p:blipFill>
        <p:spPr>
          <a:xfrm>
            <a:off x="2553696" y="1537955"/>
            <a:ext cx="2204779" cy="344008"/>
          </a:xfrm>
          <a:prstGeom prst="rect">
            <a:avLst/>
          </a:prstGeom>
          <a:ln>
            <a:solidFill>
              <a:schemeClr val="tx1"/>
            </a:solidFill>
          </a:ln>
        </p:spPr>
      </p:pic>
      <p:pic>
        <p:nvPicPr>
          <p:cNvPr id="8" name="Picture 7">
            <a:extLst>
              <a:ext uri="{FF2B5EF4-FFF2-40B4-BE49-F238E27FC236}">
                <a16:creationId xmlns:a16="http://schemas.microsoft.com/office/drawing/2014/main" id="{9E0C32E2-65CB-47A0-B834-DB63EBC77815}"/>
              </a:ext>
            </a:extLst>
          </p:cNvPr>
          <p:cNvPicPr>
            <a:picLocks noChangeAspect="1"/>
          </p:cNvPicPr>
          <p:nvPr/>
        </p:nvPicPr>
        <p:blipFill>
          <a:blip r:embed="rId5"/>
          <a:stretch>
            <a:fillRect/>
          </a:stretch>
        </p:blipFill>
        <p:spPr>
          <a:xfrm>
            <a:off x="120612" y="3019202"/>
            <a:ext cx="4653407" cy="1397149"/>
          </a:xfrm>
          <a:prstGeom prst="rect">
            <a:avLst/>
          </a:prstGeom>
          <a:ln>
            <a:solidFill>
              <a:schemeClr val="tx1"/>
            </a:solidFill>
          </a:ln>
        </p:spPr>
      </p:pic>
      <p:pic>
        <p:nvPicPr>
          <p:cNvPr id="9" name="Picture 8">
            <a:extLst>
              <a:ext uri="{FF2B5EF4-FFF2-40B4-BE49-F238E27FC236}">
                <a16:creationId xmlns:a16="http://schemas.microsoft.com/office/drawing/2014/main" id="{74DBDF55-98B0-4D2A-A970-25C9BD1E2115}"/>
              </a:ext>
            </a:extLst>
          </p:cNvPr>
          <p:cNvPicPr>
            <a:picLocks noChangeAspect="1"/>
          </p:cNvPicPr>
          <p:nvPr/>
        </p:nvPicPr>
        <p:blipFill>
          <a:blip r:embed="rId6"/>
          <a:stretch>
            <a:fillRect/>
          </a:stretch>
        </p:blipFill>
        <p:spPr>
          <a:xfrm>
            <a:off x="145971" y="4511858"/>
            <a:ext cx="4606780" cy="1535594"/>
          </a:xfrm>
          <a:prstGeom prst="rect">
            <a:avLst/>
          </a:prstGeom>
          <a:ln>
            <a:solidFill>
              <a:schemeClr val="tx1"/>
            </a:solidFill>
          </a:ln>
        </p:spPr>
      </p:pic>
    </p:spTree>
    <p:extLst>
      <p:ext uri="{BB962C8B-B14F-4D97-AF65-F5344CB8AC3E}">
        <p14:creationId xmlns:p14="http://schemas.microsoft.com/office/powerpoint/2010/main" val="2735183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b="1" dirty="0">
                <a:solidFill>
                  <a:srgbClr val="474747"/>
                </a:solidFill>
                <a:effectLst/>
                <a:latin typeface="Open Sans"/>
              </a:rPr>
              <a:t>The Canonical Link Function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600" dirty="0"/>
              <a:t>Canonical-</a:t>
            </a:r>
            <a:r>
              <a:rPr lang="en-GB" sz="2600" b="0" i="0" dirty="0">
                <a:solidFill>
                  <a:srgbClr val="4D5156"/>
                </a:solidFill>
                <a:effectLst/>
              </a:rPr>
              <a:t> conforming to a general rule or acceptable procedure</a:t>
            </a:r>
          </a:p>
          <a:p>
            <a:r>
              <a:rPr lang="en-GB" sz="2600" dirty="0">
                <a:solidFill>
                  <a:srgbClr val="4D5156"/>
                </a:solidFill>
              </a:rPr>
              <a:t>Link function for given distribution can have many forms, but canonical needs to be precise</a:t>
            </a:r>
            <a:endParaRPr lang="en-GB" sz="2600" b="0" i="0" dirty="0">
              <a:solidFill>
                <a:srgbClr val="4D5156"/>
              </a:solidFill>
              <a:effectLst/>
            </a:endParaRPr>
          </a:p>
          <a:p>
            <a:r>
              <a:rPr lang="en-GB" sz="2600" dirty="0">
                <a:solidFill>
                  <a:srgbClr val="4D5156"/>
                </a:solidFill>
              </a:rPr>
              <a:t>Canonical link function , on top of the requirement to where regression function (mu(x)) lived to the entire line, where x transpose beta lives, needs to consider the </a:t>
            </a:r>
            <a:r>
              <a:rPr lang="en-GB" sz="2600" dirty="0" err="1">
                <a:solidFill>
                  <a:srgbClr val="4D5156"/>
                </a:solidFill>
              </a:rPr>
              <a:t>distrib</a:t>
            </a:r>
            <a:r>
              <a:rPr lang="en-GB" sz="2600" dirty="0">
                <a:solidFill>
                  <a:srgbClr val="4D5156"/>
                </a:solidFill>
              </a:rPr>
              <a:t> of y given x; so we need to consider both link function and random component</a:t>
            </a:r>
          </a:p>
          <a:p>
            <a:r>
              <a:rPr lang="en-GB" sz="2600" dirty="0">
                <a:solidFill>
                  <a:srgbClr val="4D5156"/>
                </a:solidFill>
              </a:rPr>
              <a:t>Procedure for getting canonical link: 1) write down distribution in</a:t>
            </a:r>
          </a:p>
          <a:p>
            <a:pPr marL="0" indent="0">
              <a:buNone/>
            </a:pPr>
            <a:r>
              <a:rPr lang="en-GB" sz="2600" dirty="0">
                <a:solidFill>
                  <a:srgbClr val="4D5156"/>
                </a:solidFill>
              </a:rPr>
              <a:t>Canonical exponential form that us b 2) take derivative of b and invert</a:t>
            </a:r>
          </a:p>
          <a:p>
            <a:pPr marL="0" indent="0">
              <a:buNone/>
            </a:pPr>
            <a:r>
              <a:rPr lang="en-GB" sz="2600" dirty="0">
                <a:solidFill>
                  <a:srgbClr val="4D5156"/>
                </a:solidFill>
              </a:rPr>
              <a:t>This function 3) this inverted function will be the canonical link function</a:t>
            </a:r>
          </a:p>
          <a:p>
            <a:pPr marL="0" indent="0">
              <a:buNone/>
            </a:pPr>
            <a:endParaRPr lang="en-GB" sz="2600" dirty="0">
              <a:solidFill>
                <a:srgbClr val="4D5156"/>
              </a:solidFill>
            </a:endParaRPr>
          </a:p>
          <a:p>
            <a:endParaRPr lang="en-US" sz="2600" dirty="0"/>
          </a:p>
        </p:txBody>
      </p:sp>
      <p:pic>
        <p:nvPicPr>
          <p:cNvPr id="7" name="Picture 6">
            <a:extLst>
              <a:ext uri="{FF2B5EF4-FFF2-40B4-BE49-F238E27FC236}">
                <a16:creationId xmlns:a16="http://schemas.microsoft.com/office/drawing/2014/main" id="{ECB17E82-C957-44EA-A869-4995F4280F69}"/>
              </a:ext>
            </a:extLst>
          </p:cNvPr>
          <p:cNvPicPr>
            <a:picLocks noChangeAspect="1"/>
          </p:cNvPicPr>
          <p:nvPr/>
        </p:nvPicPr>
        <p:blipFill>
          <a:blip r:embed="rId2"/>
          <a:stretch>
            <a:fillRect/>
          </a:stretch>
        </p:blipFill>
        <p:spPr>
          <a:xfrm>
            <a:off x="9953183" y="3013554"/>
            <a:ext cx="2152650" cy="1724025"/>
          </a:xfrm>
          <a:prstGeom prst="rect">
            <a:avLst/>
          </a:prstGeom>
        </p:spPr>
      </p:pic>
      <p:pic>
        <p:nvPicPr>
          <p:cNvPr id="9" name="Picture 8">
            <a:extLst>
              <a:ext uri="{FF2B5EF4-FFF2-40B4-BE49-F238E27FC236}">
                <a16:creationId xmlns:a16="http://schemas.microsoft.com/office/drawing/2014/main" id="{3062B981-1BD9-478A-8F04-4BE573A7EFEB}"/>
              </a:ext>
            </a:extLst>
          </p:cNvPr>
          <p:cNvPicPr>
            <a:picLocks noChangeAspect="1"/>
          </p:cNvPicPr>
          <p:nvPr/>
        </p:nvPicPr>
        <p:blipFill>
          <a:blip r:embed="rId3"/>
          <a:stretch>
            <a:fillRect/>
          </a:stretch>
        </p:blipFill>
        <p:spPr>
          <a:xfrm>
            <a:off x="98683" y="4599578"/>
            <a:ext cx="4202342" cy="865557"/>
          </a:xfrm>
          <a:prstGeom prst="rect">
            <a:avLst/>
          </a:prstGeom>
          <a:ln>
            <a:solidFill>
              <a:schemeClr val="tx1"/>
            </a:solidFill>
          </a:ln>
        </p:spPr>
      </p:pic>
      <p:pic>
        <p:nvPicPr>
          <p:cNvPr id="10" name="Picture 9">
            <a:extLst>
              <a:ext uri="{FF2B5EF4-FFF2-40B4-BE49-F238E27FC236}">
                <a16:creationId xmlns:a16="http://schemas.microsoft.com/office/drawing/2014/main" id="{D46CEDCE-4C61-4ECE-A2C0-2E8E4BE5291B}"/>
              </a:ext>
            </a:extLst>
          </p:cNvPr>
          <p:cNvPicPr>
            <a:picLocks noChangeAspect="1"/>
          </p:cNvPicPr>
          <p:nvPr/>
        </p:nvPicPr>
        <p:blipFill>
          <a:blip r:embed="rId4"/>
          <a:stretch>
            <a:fillRect/>
          </a:stretch>
        </p:blipFill>
        <p:spPr>
          <a:xfrm>
            <a:off x="4534452" y="4608329"/>
            <a:ext cx="4299335" cy="856807"/>
          </a:xfrm>
          <a:prstGeom prst="rect">
            <a:avLst/>
          </a:prstGeom>
          <a:ln>
            <a:solidFill>
              <a:schemeClr val="tx1"/>
            </a:solidFill>
          </a:ln>
        </p:spPr>
      </p:pic>
      <p:pic>
        <p:nvPicPr>
          <p:cNvPr id="11" name="Picture 10">
            <a:extLst>
              <a:ext uri="{FF2B5EF4-FFF2-40B4-BE49-F238E27FC236}">
                <a16:creationId xmlns:a16="http://schemas.microsoft.com/office/drawing/2014/main" id="{A6684F49-44E1-4042-8542-3D103C67C989}"/>
              </a:ext>
            </a:extLst>
          </p:cNvPr>
          <p:cNvPicPr>
            <a:picLocks noChangeAspect="1"/>
          </p:cNvPicPr>
          <p:nvPr/>
        </p:nvPicPr>
        <p:blipFill>
          <a:blip r:embed="rId5"/>
          <a:stretch>
            <a:fillRect/>
          </a:stretch>
        </p:blipFill>
        <p:spPr>
          <a:xfrm>
            <a:off x="84395" y="5600923"/>
            <a:ext cx="5157455" cy="974450"/>
          </a:xfrm>
          <a:prstGeom prst="rect">
            <a:avLst/>
          </a:prstGeom>
          <a:ln>
            <a:solidFill>
              <a:schemeClr val="tx1"/>
            </a:solidFill>
          </a:ln>
        </p:spPr>
      </p:pic>
    </p:spTree>
    <p:extLst>
      <p:ext uri="{BB962C8B-B14F-4D97-AF65-F5344CB8AC3E}">
        <p14:creationId xmlns:p14="http://schemas.microsoft.com/office/powerpoint/2010/main" val="704382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Generalized linear models</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GB" sz="2600" b="0" i="0" dirty="0">
                <a:solidFill>
                  <a:srgbClr val="000000"/>
                </a:solidFill>
                <a:effectLst/>
              </a:rPr>
              <a:t>In </a:t>
            </a:r>
            <a:r>
              <a:rPr lang="en-GB" sz="2600" dirty="0">
                <a:solidFill>
                  <a:srgbClr val="1559B5"/>
                </a:solidFill>
              </a:rPr>
              <a:t>statistics</a:t>
            </a:r>
            <a:r>
              <a:rPr lang="en-GB" sz="2600" b="0" i="0" dirty="0">
                <a:solidFill>
                  <a:srgbClr val="000000"/>
                </a:solidFill>
                <a:effectLst/>
              </a:rPr>
              <a:t>, the </a:t>
            </a:r>
            <a:r>
              <a:rPr lang="en-GB" sz="2600" b="1" i="0" dirty="0">
                <a:solidFill>
                  <a:srgbClr val="000000"/>
                </a:solidFill>
                <a:effectLst/>
              </a:rPr>
              <a:t>generalized linear model</a:t>
            </a:r>
            <a:r>
              <a:rPr lang="en-GB" sz="2600" b="0" i="0" dirty="0">
                <a:solidFill>
                  <a:srgbClr val="000000"/>
                </a:solidFill>
                <a:effectLst/>
              </a:rPr>
              <a:t> (</a:t>
            </a:r>
            <a:r>
              <a:rPr lang="en-GB" sz="2600" b="1" i="0" dirty="0">
                <a:solidFill>
                  <a:srgbClr val="000000"/>
                </a:solidFill>
                <a:effectLst/>
              </a:rPr>
              <a:t>GLM</a:t>
            </a:r>
            <a:r>
              <a:rPr lang="en-GB" sz="2600" b="0" i="0" dirty="0">
                <a:solidFill>
                  <a:srgbClr val="000000"/>
                </a:solidFill>
                <a:effectLst/>
              </a:rPr>
              <a:t>) is a flexible </a:t>
            </a:r>
            <a:r>
              <a:rPr lang="en-GB" sz="2600" b="1" i="0" dirty="0">
                <a:solidFill>
                  <a:srgbClr val="FF0000"/>
                </a:solidFill>
                <a:effectLst/>
              </a:rPr>
              <a:t>generalization</a:t>
            </a:r>
            <a:r>
              <a:rPr lang="en-GB" sz="2600" b="0" i="0" dirty="0">
                <a:solidFill>
                  <a:srgbClr val="000000"/>
                </a:solidFill>
                <a:effectLst/>
              </a:rPr>
              <a:t> of </a:t>
            </a:r>
            <a:r>
              <a:rPr lang="en-GB" sz="2600" b="1" i="0" dirty="0">
                <a:solidFill>
                  <a:srgbClr val="000000"/>
                </a:solidFill>
                <a:effectLst/>
              </a:rPr>
              <a:t>ordinary </a:t>
            </a:r>
            <a:r>
              <a:rPr lang="en-GB" sz="2600" b="1" dirty="0">
                <a:solidFill>
                  <a:srgbClr val="1559B5"/>
                </a:solidFill>
              </a:rPr>
              <a:t>linear regression</a:t>
            </a:r>
            <a:r>
              <a:rPr lang="en-GB" sz="2600" b="0" i="0" dirty="0">
                <a:solidFill>
                  <a:srgbClr val="000000"/>
                </a:solidFill>
                <a:effectLst/>
              </a:rPr>
              <a:t> that allows for </a:t>
            </a:r>
            <a:r>
              <a:rPr lang="en-GB" sz="2600" dirty="0">
                <a:solidFill>
                  <a:srgbClr val="1559B5"/>
                </a:solidFill>
              </a:rPr>
              <a:t>response variables</a:t>
            </a:r>
            <a:r>
              <a:rPr lang="en-GB" sz="2600" b="0" i="0" dirty="0">
                <a:solidFill>
                  <a:srgbClr val="000000"/>
                </a:solidFill>
                <a:effectLst/>
              </a:rPr>
              <a:t> that have </a:t>
            </a:r>
            <a:r>
              <a:rPr lang="en-GB" sz="2600" b="1" i="0" dirty="0">
                <a:solidFill>
                  <a:srgbClr val="FF0000"/>
                </a:solidFill>
                <a:effectLst/>
              </a:rPr>
              <a:t>error distribution models other than a </a:t>
            </a:r>
            <a:r>
              <a:rPr lang="en-GB" sz="2600" b="1" dirty="0">
                <a:solidFill>
                  <a:srgbClr val="FF0000"/>
                </a:solidFill>
              </a:rPr>
              <a:t>normal distribution</a:t>
            </a:r>
            <a:r>
              <a:rPr lang="en-GB" sz="2600" b="0" i="0" dirty="0">
                <a:solidFill>
                  <a:srgbClr val="000000"/>
                </a:solidFill>
                <a:effectLst/>
              </a:rPr>
              <a:t>. The </a:t>
            </a:r>
            <a:r>
              <a:rPr lang="en-GB" sz="2600" b="1" i="0" dirty="0">
                <a:solidFill>
                  <a:srgbClr val="000000"/>
                </a:solidFill>
                <a:effectLst/>
              </a:rPr>
              <a:t>GLM generalizes linear regression </a:t>
            </a:r>
            <a:r>
              <a:rPr lang="en-GB" sz="2600" b="0" i="0" dirty="0">
                <a:solidFill>
                  <a:srgbClr val="000000"/>
                </a:solidFill>
                <a:effectLst/>
              </a:rPr>
              <a:t>by allowing the </a:t>
            </a:r>
            <a:r>
              <a:rPr lang="en-GB" sz="2600" b="1" i="0" dirty="0">
                <a:solidFill>
                  <a:srgbClr val="000000"/>
                </a:solidFill>
                <a:effectLst/>
              </a:rPr>
              <a:t>linear model </a:t>
            </a:r>
            <a:r>
              <a:rPr lang="en-GB" sz="2600" b="0" i="0" dirty="0">
                <a:solidFill>
                  <a:srgbClr val="000000"/>
                </a:solidFill>
                <a:effectLst/>
              </a:rPr>
              <a:t>to be </a:t>
            </a:r>
            <a:r>
              <a:rPr lang="en-GB" sz="2600" b="1" i="0" dirty="0">
                <a:solidFill>
                  <a:srgbClr val="000000"/>
                </a:solidFill>
                <a:effectLst/>
              </a:rPr>
              <a:t>related to the response variable </a:t>
            </a:r>
            <a:r>
              <a:rPr lang="en-GB" sz="2600" b="0" i="0" dirty="0">
                <a:solidFill>
                  <a:srgbClr val="000000"/>
                </a:solidFill>
                <a:effectLst/>
              </a:rPr>
              <a:t>via a </a:t>
            </a:r>
            <a:r>
              <a:rPr lang="en-GB" sz="2600" b="1" i="1" dirty="0">
                <a:solidFill>
                  <a:srgbClr val="000000"/>
                </a:solidFill>
                <a:effectLst/>
              </a:rPr>
              <a:t>link function</a:t>
            </a:r>
            <a:r>
              <a:rPr lang="en-GB" sz="2600" b="1" i="0" dirty="0">
                <a:solidFill>
                  <a:srgbClr val="000000"/>
                </a:solidFill>
                <a:effectLst/>
              </a:rPr>
              <a:t> </a:t>
            </a:r>
            <a:r>
              <a:rPr lang="en-GB" sz="2600" b="0" i="0" dirty="0">
                <a:solidFill>
                  <a:srgbClr val="000000"/>
                </a:solidFill>
                <a:effectLst/>
              </a:rPr>
              <a:t>and by allowing the </a:t>
            </a:r>
            <a:r>
              <a:rPr lang="en-GB" sz="2600" b="1" i="0" dirty="0">
                <a:solidFill>
                  <a:srgbClr val="000000"/>
                </a:solidFill>
                <a:effectLst/>
              </a:rPr>
              <a:t>magnitude of the variance of each measurement</a:t>
            </a:r>
            <a:r>
              <a:rPr lang="en-GB" sz="2600" b="0" i="0" dirty="0">
                <a:solidFill>
                  <a:srgbClr val="000000"/>
                </a:solidFill>
                <a:effectLst/>
              </a:rPr>
              <a:t> to be a </a:t>
            </a:r>
            <a:r>
              <a:rPr lang="en-GB" sz="2600" b="1" i="0" dirty="0">
                <a:solidFill>
                  <a:srgbClr val="000000"/>
                </a:solidFill>
                <a:effectLst/>
              </a:rPr>
              <a:t>function of its predicted value (error is </a:t>
            </a:r>
            <a:r>
              <a:rPr lang="en-GB" sz="2600" b="1" i="0" dirty="0" err="1">
                <a:solidFill>
                  <a:srgbClr val="000000"/>
                </a:solidFill>
                <a:effectLst/>
              </a:rPr>
              <a:t>func</a:t>
            </a:r>
            <a:r>
              <a:rPr lang="en-GB" sz="2600" b="1" i="0" dirty="0">
                <a:solidFill>
                  <a:srgbClr val="000000"/>
                </a:solidFill>
                <a:effectLst/>
              </a:rPr>
              <a:t> of Y)</a:t>
            </a:r>
          </a:p>
          <a:p>
            <a:r>
              <a:rPr lang="en-GB" sz="2600" b="0" i="0" dirty="0">
                <a:solidFill>
                  <a:srgbClr val="000000"/>
                </a:solidFill>
                <a:effectLst/>
              </a:rPr>
              <a:t>Generalized linear models were formulated as a way of </a:t>
            </a:r>
            <a:r>
              <a:rPr lang="en-GB" sz="2600" b="1" i="0" dirty="0">
                <a:solidFill>
                  <a:srgbClr val="000000"/>
                </a:solidFill>
                <a:effectLst/>
              </a:rPr>
              <a:t>unifying</a:t>
            </a:r>
            <a:r>
              <a:rPr lang="en-GB" sz="2600" b="0" i="0" dirty="0">
                <a:solidFill>
                  <a:srgbClr val="000000"/>
                </a:solidFill>
                <a:effectLst/>
              </a:rPr>
              <a:t> various other statistical models, including </a:t>
            </a:r>
            <a:r>
              <a:rPr lang="en-GB" sz="2600" dirty="0">
                <a:solidFill>
                  <a:srgbClr val="1559B5"/>
                </a:solidFill>
              </a:rPr>
              <a:t>linear regression</a:t>
            </a:r>
            <a:r>
              <a:rPr lang="en-GB" sz="2600" b="0" i="0" dirty="0">
                <a:solidFill>
                  <a:srgbClr val="000000"/>
                </a:solidFill>
                <a:effectLst/>
              </a:rPr>
              <a:t>, </a:t>
            </a:r>
            <a:r>
              <a:rPr lang="en-GB" sz="2600" dirty="0">
                <a:solidFill>
                  <a:srgbClr val="1559B5"/>
                </a:solidFill>
              </a:rPr>
              <a:t>logistic regression</a:t>
            </a:r>
            <a:r>
              <a:rPr lang="en-GB" sz="2600" b="0" i="0" dirty="0">
                <a:solidFill>
                  <a:srgbClr val="000000"/>
                </a:solidFill>
                <a:effectLst/>
              </a:rPr>
              <a:t> and </a:t>
            </a:r>
            <a:r>
              <a:rPr lang="en-GB" sz="2600" dirty="0">
                <a:solidFill>
                  <a:srgbClr val="1559B5"/>
                </a:solidFill>
              </a:rPr>
              <a:t>Poisson regression</a:t>
            </a:r>
            <a:r>
              <a:rPr lang="en-GB" sz="2600" b="0" i="0" dirty="0">
                <a:solidFill>
                  <a:srgbClr val="000000"/>
                </a:solidFill>
                <a:effectLst/>
              </a:rPr>
              <a:t>.</a:t>
            </a:r>
          </a:p>
          <a:p>
            <a:r>
              <a:rPr lang="en-GB" sz="2600" b="1" i="0" dirty="0">
                <a:solidFill>
                  <a:srgbClr val="000000"/>
                </a:solidFill>
                <a:effectLst/>
              </a:rPr>
              <a:t>Generalized linear models </a:t>
            </a:r>
            <a:r>
              <a:rPr lang="en-GB" sz="2600" b="0" i="0" dirty="0">
                <a:solidFill>
                  <a:srgbClr val="000000"/>
                </a:solidFill>
                <a:effectLst/>
              </a:rPr>
              <a:t>allow </a:t>
            </a:r>
            <a:r>
              <a:rPr lang="en-GB" sz="2600" b="1" i="0" dirty="0">
                <a:solidFill>
                  <a:srgbClr val="000000"/>
                </a:solidFill>
                <a:effectLst/>
              </a:rPr>
              <a:t>response variables </a:t>
            </a:r>
            <a:r>
              <a:rPr lang="en-GB" sz="2600" b="0" i="0" dirty="0">
                <a:solidFill>
                  <a:srgbClr val="000000"/>
                </a:solidFill>
                <a:effectLst/>
              </a:rPr>
              <a:t>to have </a:t>
            </a:r>
            <a:r>
              <a:rPr lang="en-GB" sz="2600" b="1" i="0" dirty="0">
                <a:solidFill>
                  <a:srgbClr val="000000"/>
                </a:solidFill>
                <a:effectLst/>
              </a:rPr>
              <a:t>arbitrary distributions </a:t>
            </a:r>
            <a:r>
              <a:rPr lang="en-GB" sz="2600" b="0" i="0" dirty="0">
                <a:solidFill>
                  <a:srgbClr val="000000"/>
                </a:solidFill>
                <a:effectLst/>
              </a:rPr>
              <a:t>(rather than simply </a:t>
            </a:r>
            <a:r>
              <a:rPr lang="en-GB" sz="2600" b="0" i="0" u="none" strike="noStrike" dirty="0">
                <a:solidFill>
                  <a:srgbClr val="1559B5"/>
                </a:solidFill>
                <a:effectLst/>
                <a:hlinkClick r:id="rId2"/>
              </a:rPr>
              <a:t>normal distributions</a:t>
            </a:r>
            <a:r>
              <a:rPr lang="en-GB" sz="2600" b="0" i="0" dirty="0">
                <a:solidFill>
                  <a:srgbClr val="000000"/>
                </a:solidFill>
                <a:effectLst/>
              </a:rPr>
              <a:t>), and for an </a:t>
            </a:r>
            <a:r>
              <a:rPr lang="en-GB" sz="2600" b="1" i="0" dirty="0">
                <a:solidFill>
                  <a:srgbClr val="000000"/>
                </a:solidFill>
                <a:effectLst/>
              </a:rPr>
              <a:t>arbitrary function </a:t>
            </a:r>
            <a:r>
              <a:rPr lang="en-GB" sz="2600" b="0" i="0" dirty="0">
                <a:solidFill>
                  <a:srgbClr val="000000"/>
                </a:solidFill>
                <a:effectLst/>
              </a:rPr>
              <a:t>of the response variable (the </a:t>
            </a:r>
            <a:r>
              <a:rPr lang="en-GB" sz="2600" b="0" i="1" dirty="0">
                <a:solidFill>
                  <a:srgbClr val="000000"/>
                </a:solidFill>
                <a:effectLst/>
              </a:rPr>
              <a:t>link function</a:t>
            </a:r>
            <a:r>
              <a:rPr lang="en-GB" sz="2600" b="0" i="0" dirty="0">
                <a:solidFill>
                  <a:srgbClr val="000000"/>
                </a:solidFill>
                <a:effectLst/>
              </a:rPr>
              <a:t>) to </a:t>
            </a:r>
            <a:r>
              <a:rPr lang="en-GB" sz="2600" b="1" i="0" dirty="0">
                <a:solidFill>
                  <a:srgbClr val="000000"/>
                </a:solidFill>
                <a:effectLst/>
              </a:rPr>
              <a:t>vary linearly </a:t>
            </a:r>
            <a:r>
              <a:rPr lang="en-GB" sz="2600" b="0" i="0" dirty="0">
                <a:solidFill>
                  <a:srgbClr val="000000"/>
                </a:solidFill>
                <a:effectLst/>
              </a:rPr>
              <a:t>with the predicted values (rather than assuming that the </a:t>
            </a:r>
            <a:r>
              <a:rPr lang="en-GB" sz="2600" b="1" i="0" dirty="0">
                <a:solidFill>
                  <a:srgbClr val="000000"/>
                </a:solidFill>
                <a:effectLst/>
              </a:rPr>
              <a:t>response itself must vary linearly</a:t>
            </a:r>
            <a:r>
              <a:rPr lang="en-GB" sz="2600" b="0" i="0" dirty="0">
                <a:solidFill>
                  <a:srgbClr val="000000"/>
                </a:solidFill>
                <a:effectLst/>
              </a:rPr>
              <a:t>). </a:t>
            </a:r>
          </a:p>
          <a:p>
            <a:r>
              <a:rPr lang="en-GB" sz="2600" dirty="0">
                <a:solidFill>
                  <a:srgbClr val="000000"/>
                </a:solidFill>
              </a:rPr>
              <a:t>Linear regression assumes </a:t>
            </a:r>
            <a:r>
              <a:rPr lang="en-GB" sz="2600" b="0" i="0" dirty="0">
                <a:solidFill>
                  <a:srgbClr val="292929"/>
                </a:solidFill>
                <a:effectLst/>
              </a:rPr>
              <a:t>normal distribution for the noise term and constant variance for errors and thus for Y, possible violations can be when nois</a:t>
            </a:r>
            <a:r>
              <a:rPr lang="en-GB" sz="2600" dirty="0">
                <a:solidFill>
                  <a:srgbClr val="292929"/>
                </a:solidFill>
              </a:rPr>
              <a:t>e is not normal, relationship is not linear and Y can be only positive and discrete</a:t>
            </a:r>
            <a:endParaRPr lang="en-GB" sz="2600" dirty="0">
              <a:solidFill>
                <a:srgbClr val="000000"/>
              </a:solidFill>
            </a:endParaRPr>
          </a:p>
          <a:p>
            <a:endParaRPr lang="en-US" dirty="0"/>
          </a:p>
        </p:txBody>
      </p:sp>
    </p:spTree>
    <p:extLst>
      <p:ext uri="{BB962C8B-B14F-4D97-AF65-F5344CB8AC3E}">
        <p14:creationId xmlns:p14="http://schemas.microsoft.com/office/powerpoint/2010/main" val="2420604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Canonical link function for Bernoulli distribution</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600" dirty="0"/>
              <a:t>So, we write down canonical exp form</a:t>
            </a:r>
          </a:p>
          <a:p>
            <a:pPr marL="0" indent="0">
              <a:buNone/>
            </a:pPr>
            <a:r>
              <a:rPr lang="en-US" sz="2600" dirty="0"/>
              <a:t>For particular distribution (by writing down PMF/PDF and then</a:t>
            </a:r>
          </a:p>
          <a:p>
            <a:pPr marL="0" indent="0">
              <a:buNone/>
            </a:pPr>
            <a:r>
              <a:rPr lang="en-US" sz="2600" dirty="0"/>
              <a:t>Transforming it into canonical form)</a:t>
            </a:r>
          </a:p>
          <a:p>
            <a:r>
              <a:rPr lang="en-US" sz="2600" dirty="0"/>
              <a:t> Having transformed PMF/PDF to canonical form, we identify</a:t>
            </a:r>
          </a:p>
          <a:p>
            <a:pPr marL="0" indent="0">
              <a:buNone/>
            </a:pPr>
            <a:r>
              <a:rPr lang="en-US" sz="2600" dirty="0"/>
              <a:t>Theta and b(theta) (e.g. for Bernoulli</a:t>
            </a:r>
          </a:p>
          <a:p>
            <a:r>
              <a:rPr lang="en-US" sz="2600" dirty="0"/>
              <a:t>We express b(theta) in a form so that b is a function of theta</a:t>
            </a:r>
          </a:p>
          <a:p>
            <a:r>
              <a:rPr lang="en-US" sz="2600" dirty="0"/>
              <a:t>Then we find derivative of b(theta)                          and invert this function, so that theta is a function of mu</a:t>
            </a:r>
          </a:p>
          <a:p>
            <a:r>
              <a:rPr lang="en-US" sz="2400" dirty="0"/>
              <a:t>Then this inverted function is canonical link function</a:t>
            </a:r>
          </a:p>
          <a:p>
            <a:r>
              <a:rPr lang="en-US" sz="2400" dirty="0"/>
              <a:t>For other distributions we have: </a:t>
            </a:r>
          </a:p>
          <a:p>
            <a:endParaRPr lang="en-US" sz="2600" dirty="0"/>
          </a:p>
        </p:txBody>
      </p:sp>
      <p:pic>
        <p:nvPicPr>
          <p:cNvPr id="4" name="Picture 3">
            <a:extLst>
              <a:ext uri="{FF2B5EF4-FFF2-40B4-BE49-F238E27FC236}">
                <a16:creationId xmlns:a16="http://schemas.microsoft.com/office/drawing/2014/main" id="{08A2EB4F-3A84-4A0A-AF8D-0CA54DE22347}"/>
              </a:ext>
            </a:extLst>
          </p:cNvPr>
          <p:cNvPicPr>
            <a:picLocks noChangeAspect="1"/>
          </p:cNvPicPr>
          <p:nvPr/>
        </p:nvPicPr>
        <p:blipFill>
          <a:blip r:embed="rId2"/>
          <a:stretch>
            <a:fillRect/>
          </a:stretch>
        </p:blipFill>
        <p:spPr>
          <a:xfrm>
            <a:off x="8686800" y="542925"/>
            <a:ext cx="3505200" cy="2114550"/>
          </a:xfrm>
          <a:prstGeom prst="rect">
            <a:avLst/>
          </a:prstGeom>
        </p:spPr>
      </p:pic>
      <p:pic>
        <p:nvPicPr>
          <p:cNvPr id="6" name="Picture 5">
            <a:extLst>
              <a:ext uri="{FF2B5EF4-FFF2-40B4-BE49-F238E27FC236}">
                <a16:creationId xmlns:a16="http://schemas.microsoft.com/office/drawing/2014/main" id="{3DBE9341-14B5-4554-B394-65B233618B04}"/>
              </a:ext>
            </a:extLst>
          </p:cNvPr>
          <p:cNvPicPr>
            <a:picLocks noChangeAspect="1"/>
          </p:cNvPicPr>
          <p:nvPr/>
        </p:nvPicPr>
        <p:blipFill>
          <a:blip r:embed="rId3"/>
          <a:stretch>
            <a:fillRect/>
          </a:stretch>
        </p:blipFill>
        <p:spPr>
          <a:xfrm>
            <a:off x="9001130" y="3926293"/>
            <a:ext cx="3131304" cy="1602636"/>
          </a:xfrm>
          <a:prstGeom prst="rect">
            <a:avLst/>
          </a:prstGeom>
          <a:ln>
            <a:solidFill>
              <a:schemeClr val="tx1"/>
            </a:solidFill>
          </a:ln>
        </p:spPr>
      </p:pic>
      <p:pic>
        <p:nvPicPr>
          <p:cNvPr id="8" name="Picture 7">
            <a:extLst>
              <a:ext uri="{FF2B5EF4-FFF2-40B4-BE49-F238E27FC236}">
                <a16:creationId xmlns:a16="http://schemas.microsoft.com/office/drawing/2014/main" id="{B021EAAE-D32B-491E-BFEA-94E99132E4D8}"/>
              </a:ext>
            </a:extLst>
          </p:cNvPr>
          <p:cNvPicPr>
            <a:picLocks noChangeAspect="1"/>
          </p:cNvPicPr>
          <p:nvPr/>
        </p:nvPicPr>
        <p:blipFill>
          <a:blip r:embed="rId4"/>
          <a:stretch>
            <a:fillRect/>
          </a:stretch>
        </p:blipFill>
        <p:spPr>
          <a:xfrm>
            <a:off x="5488507" y="539270"/>
            <a:ext cx="3142786" cy="604838"/>
          </a:xfrm>
          <a:prstGeom prst="rect">
            <a:avLst/>
          </a:prstGeom>
          <a:ln>
            <a:solidFill>
              <a:schemeClr val="tx1"/>
            </a:solidFill>
          </a:ln>
        </p:spPr>
      </p:pic>
      <p:pic>
        <p:nvPicPr>
          <p:cNvPr id="9" name="Picture 8">
            <a:extLst>
              <a:ext uri="{FF2B5EF4-FFF2-40B4-BE49-F238E27FC236}">
                <a16:creationId xmlns:a16="http://schemas.microsoft.com/office/drawing/2014/main" id="{62A8E8CE-EB36-49B8-A0CC-3EB3810CFF8D}"/>
              </a:ext>
            </a:extLst>
          </p:cNvPr>
          <p:cNvPicPr>
            <a:picLocks noChangeAspect="1"/>
          </p:cNvPicPr>
          <p:nvPr/>
        </p:nvPicPr>
        <p:blipFill>
          <a:blip r:embed="rId5"/>
          <a:stretch>
            <a:fillRect/>
          </a:stretch>
        </p:blipFill>
        <p:spPr>
          <a:xfrm>
            <a:off x="5044150" y="2418462"/>
            <a:ext cx="1933575" cy="723900"/>
          </a:xfrm>
          <a:prstGeom prst="rect">
            <a:avLst/>
          </a:prstGeom>
        </p:spPr>
      </p:pic>
      <p:pic>
        <p:nvPicPr>
          <p:cNvPr id="10" name="Picture 9">
            <a:extLst>
              <a:ext uri="{FF2B5EF4-FFF2-40B4-BE49-F238E27FC236}">
                <a16:creationId xmlns:a16="http://schemas.microsoft.com/office/drawing/2014/main" id="{6371B9DF-792C-4B22-B97C-BA96BA869AE7}"/>
              </a:ext>
            </a:extLst>
          </p:cNvPr>
          <p:cNvPicPr>
            <a:picLocks noChangeAspect="1"/>
          </p:cNvPicPr>
          <p:nvPr/>
        </p:nvPicPr>
        <p:blipFill>
          <a:blip r:embed="rId6"/>
          <a:stretch>
            <a:fillRect/>
          </a:stretch>
        </p:blipFill>
        <p:spPr>
          <a:xfrm>
            <a:off x="8507486" y="2922071"/>
            <a:ext cx="1625342" cy="470141"/>
          </a:xfrm>
          <a:prstGeom prst="rect">
            <a:avLst/>
          </a:prstGeom>
          <a:ln>
            <a:solidFill>
              <a:schemeClr val="tx1"/>
            </a:solidFill>
          </a:ln>
        </p:spPr>
      </p:pic>
      <p:pic>
        <p:nvPicPr>
          <p:cNvPr id="11" name="Picture 10">
            <a:extLst>
              <a:ext uri="{FF2B5EF4-FFF2-40B4-BE49-F238E27FC236}">
                <a16:creationId xmlns:a16="http://schemas.microsoft.com/office/drawing/2014/main" id="{3B603FC6-2980-447E-B1EF-9A162B3CB988}"/>
              </a:ext>
            </a:extLst>
          </p:cNvPr>
          <p:cNvPicPr>
            <a:picLocks noChangeAspect="1"/>
          </p:cNvPicPr>
          <p:nvPr/>
        </p:nvPicPr>
        <p:blipFill>
          <a:blip r:embed="rId7"/>
          <a:stretch>
            <a:fillRect/>
          </a:stretch>
        </p:blipFill>
        <p:spPr>
          <a:xfrm>
            <a:off x="5058993" y="3416707"/>
            <a:ext cx="1745845" cy="513484"/>
          </a:xfrm>
          <a:prstGeom prst="rect">
            <a:avLst/>
          </a:prstGeom>
          <a:ln>
            <a:solidFill>
              <a:schemeClr val="tx1"/>
            </a:solidFill>
          </a:ln>
        </p:spPr>
      </p:pic>
      <p:pic>
        <p:nvPicPr>
          <p:cNvPr id="12" name="Picture 11">
            <a:extLst>
              <a:ext uri="{FF2B5EF4-FFF2-40B4-BE49-F238E27FC236}">
                <a16:creationId xmlns:a16="http://schemas.microsoft.com/office/drawing/2014/main" id="{93D70905-4067-49A5-96F4-12FE3655B1F9}"/>
              </a:ext>
            </a:extLst>
          </p:cNvPr>
          <p:cNvPicPr>
            <a:picLocks noChangeAspect="1"/>
          </p:cNvPicPr>
          <p:nvPr/>
        </p:nvPicPr>
        <p:blipFill>
          <a:blip r:embed="rId8"/>
          <a:stretch>
            <a:fillRect/>
          </a:stretch>
        </p:blipFill>
        <p:spPr>
          <a:xfrm>
            <a:off x="2879206" y="3892624"/>
            <a:ext cx="1289322" cy="519888"/>
          </a:xfrm>
          <a:prstGeom prst="rect">
            <a:avLst/>
          </a:prstGeom>
          <a:ln>
            <a:solidFill>
              <a:schemeClr val="tx1"/>
            </a:solidFill>
          </a:ln>
        </p:spPr>
      </p:pic>
      <p:pic>
        <p:nvPicPr>
          <p:cNvPr id="13" name="Picture 12">
            <a:extLst>
              <a:ext uri="{FF2B5EF4-FFF2-40B4-BE49-F238E27FC236}">
                <a16:creationId xmlns:a16="http://schemas.microsoft.com/office/drawing/2014/main" id="{953C4200-1528-420C-BE41-DA42ABB269A4}"/>
              </a:ext>
            </a:extLst>
          </p:cNvPr>
          <p:cNvPicPr>
            <a:picLocks noChangeAspect="1"/>
          </p:cNvPicPr>
          <p:nvPr/>
        </p:nvPicPr>
        <p:blipFill>
          <a:blip r:embed="rId9"/>
          <a:stretch>
            <a:fillRect/>
          </a:stretch>
        </p:blipFill>
        <p:spPr>
          <a:xfrm>
            <a:off x="194929" y="5709132"/>
            <a:ext cx="11681637" cy="1050905"/>
          </a:xfrm>
          <a:prstGeom prst="rect">
            <a:avLst/>
          </a:prstGeom>
          <a:ln>
            <a:solidFill>
              <a:schemeClr val="tx1"/>
            </a:solidFill>
          </a:ln>
        </p:spPr>
      </p:pic>
      <p:pic>
        <p:nvPicPr>
          <p:cNvPr id="14" name="Picture 13">
            <a:extLst>
              <a:ext uri="{FF2B5EF4-FFF2-40B4-BE49-F238E27FC236}">
                <a16:creationId xmlns:a16="http://schemas.microsoft.com/office/drawing/2014/main" id="{0173E06F-6099-4CF6-A578-231DAEB0283F}"/>
              </a:ext>
            </a:extLst>
          </p:cNvPr>
          <p:cNvPicPr>
            <a:picLocks noChangeAspect="1"/>
          </p:cNvPicPr>
          <p:nvPr/>
        </p:nvPicPr>
        <p:blipFill>
          <a:blip r:embed="rId10"/>
          <a:stretch>
            <a:fillRect/>
          </a:stretch>
        </p:blipFill>
        <p:spPr>
          <a:xfrm>
            <a:off x="198141" y="5171411"/>
            <a:ext cx="2034696" cy="433426"/>
          </a:xfrm>
          <a:prstGeom prst="rect">
            <a:avLst/>
          </a:prstGeom>
          <a:ln>
            <a:solidFill>
              <a:schemeClr val="tx1"/>
            </a:solidFill>
          </a:ln>
        </p:spPr>
      </p:pic>
      <p:pic>
        <p:nvPicPr>
          <p:cNvPr id="15" name="Picture 14">
            <a:extLst>
              <a:ext uri="{FF2B5EF4-FFF2-40B4-BE49-F238E27FC236}">
                <a16:creationId xmlns:a16="http://schemas.microsoft.com/office/drawing/2014/main" id="{92942827-32E1-4B5C-B6A2-16FA850A4BF1}"/>
              </a:ext>
            </a:extLst>
          </p:cNvPr>
          <p:cNvPicPr>
            <a:picLocks noChangeAspect="1"/>
          </p:cNvPicPr>
          <p:nvPr/>
        </p:nvPicPr>
        <p:blipFill>
          <a:blip r:embed="rId11"/>
          <a:stretch>
            <a:fillRect/>
          </a:stretch>
        </p:blipFill>
        <p:spPr>
          <a:xfrm>
            <a:off x="2415583" y="5185700"/>
            <a:ext cx="4272296" cy="389463"/>
          </a:xfrm>
          <a:prstGeom prst="rect">
            <a:avLst/>
          </a:prstGeom>
          <a:ln>
            <a:solidFill>
              <a:schemeClr val="tx1"/>
            </a:solidFill>
          </a:ln>
        </p:spPr>
      </p:pic>
    </p:spTree>
    <p:extLst>
      <p:ext uri="{BB962C8B-B14F-4D97-AF65-F5344CB8AC3E}">
        <p14:creationId xmlns:p14="http://schemas.microsoft.com/office/powerpoint/2010/main" val="650293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GLM and Introduction of Beta for Estimation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492423"/>
            <a:ext cx="12170547" cy="6173157"/>
          </a:xfrm>
        </p:spPr>
        <p:txBody>
          <a:bodyPr>
            <a:normAutofit/>
          </a:bodyPr>
          <a:lstStyle/>
          <a:p>
            <a:r>
              <a:rPr lang="en-US" sz="2400" dirty="0"/>
              <a:t>If we know the link function, the random component and the fact that Y is member of canonical exponential family, then we know everything we need about conditional distribution of Y given X</a:t>
            </a:r>
          </a:p>
          <a:p>
            <a:r>
              <a:rPr lang="en-US" sz="2400" dirty="0"/>
              <a:t>We can actually write the likelihood of Y/X, it is going to be a function of the only unknown parameter beta</a:t>
            </a:r>
          </a:p>
          <a:p>
            <a:r>
              <a:rPr lang="en-US" sz="2400" dirty="0"/>
              <a:t>Once we have data, we will try to </a:t>
            </a:r>
          </a:p>
          <a:p>
            <a:pPr marL="0" indent="0">
              <a:buNone/>
            </a:pPr>
            <a:r>
              <a:rPr lang="en-US" sz="2400" dirty="0"/>
              <a:t>estimate beta with MLE</a:t>
            </a:r>
          </a:p>
          <a:p>
            <a:r>
              <a:rPr lang="en-US" sz="2400" dirty="0"/>
              <a:t>We will have a separate model for </a:t>
            </a:r>
          </a:p>
          <a:p>
            <a:pPr marL="0" indent="0">
              <a:buNone/>
            </a:pPr>
            <a:r>
              <a:rPr lang="en-US" sz="2400" dirty="0"/>
              <a:t>each Yi depending on Xi and </a:t>
            </a:r>
            <a:r>
              <a:rPr lang="en-US" sz="2400" dirty="0" err="1"/>
              <a:t>theta_i</a:t>
            </a:r>
            <a:endParaRPr lang="en-US" sz="2400" dirty="0"/>
          </a:p>
          <a:p>
            <a:r>
              <a:rPr lang="en-US" sz="2400" dirty="0"/>
              <a:t>Theta’s are going to be linked together</a:t>
            </a:r>
          </a:p>
          <a:p>
            <a:pPr marL="0" indent="0">
              <a:buNone/>
            </a:pPr>
            <a:r>
              <a:rPr lang="en-US" sz="2400" dirty="0"/>
              <a:t> through the beta vector/matrix</a:t>
            </a:r>
          </a:p>
          <a:p>
            <a:r>
              <a:rPr lang="en-US" sz="2400" dirty="0"/>
              <a:t>But if we want to find beta using MLE, we need</a:t>
            </a:r>
          </a:p>
          <a:p>
            <a:pPr marL="0" indent="0">
              <a:buNone/>
            </a:pPr>
            <a:r>
              <a:rPr lang="en-US" sz="2400" dirty="0"/>
              <a:t>To have only 1 unknown, so we need to express</a:t>
            </a:r>
          </a:p>
          <a:p>
            <a:pPr marL="0" indent="0">
              <a:buNone/>
            </a:pPr>
            <a:r>
              <a:rPr lang="en-US" sz="2400" dirty="0"/>
              <a:t>Theta as function of beta</a:t>
            </a:r>
          </a:p>
        </p:txBody>
      </p:sp>
      <p:pic>
        <p:nvPicPr>
          <p:cNvPr id="8" name="Picture 7">
            <a:extLst>
              <a:ext uri="{FF2B5EF4-FFF2-40B4-BE49-F238E27FC236}">
                <a16:creationId xmlns:a16="http://schemas.microsoft.com/office/drawing/2014/main" id="{5D4EE76E-05C7-4B33-B16D-6A951F0360F6}"/>
              </a:ext>
            </a:extLst>
          </p:cNvPr>
          <p:cNvPicPr>
            <a:picLocks noChangeAspect="1"/>
          </p:cNvPicPr>
          <p:nvPr/>
        </p:nvPicPr>
        <p:blipFill>
          <a:blip r:embed="rId2"/>
          <a:stretch>
            <a:fillRect/>
          </a:stretch>
        </p:blipFill>
        <p:spPr>
          <a:xfrm>
            <a:off x="4716647" y="3509850"/>
            <a:ext cx="1079302" cy="658111"/>
          </a:xfrm>
          <a:prstGeom prst="rect">
            <a:avLst/>
          </a:prstGeom>
        </p:spPr>
      </p:pic>
      <p:pic>
        <p:nvPicPr>
          <p:cNvPr id="9" name="Picture 8">
            <a:extLst>
              <a:ext uri="{FF2B5EF4-FFF2-40B4-BE49-F238E27FC236}">
                <a16:creationId xmlns:a16="http://schemas.microsoft.com/office/drawing/2014/main" id="{4CC81D0E-B9B0-463B-9667-E5AC745D53E7}"/>
              </a:ext>
            </a:extLst>
          </p:cNvPr>
          <p:cNvPicPr>
            <a:picLocks noChangeAspect="1"/>
          </p:cNvPicPr>
          <p:nvPr/>
        </p:nvPicPr>
        <p:blipFill>
          <a:blip r:embed="rId3"/>
          <a:stretch>
            <a:fillRect/>
          </a:stretch>
        </p:blipFill>
        <p:spPr>
          <a:xfrm>
            <a:off x="6039290" y="2060279"/>
            <a:ext cx="6108291" cy="4127869"/>
          </a:xfrm>
          <a:prstGeom prst="rect">
            <a:avLst/>
          </a:prstGeom>
          <a:ln>
            <a:solidFill>
              <a:schemeClr val="tx1"/>
            </a:solidFill>
          </a:ln>
        </p:spPr>
      </p:pic>
      <p:pic>
        <p:nvPicPr>
          <p:cNvPr id="11" name="Picture 10">
            <a:extLst>
              <a:ext uri="{FF2B5EF4-FFF2-40B4-BE49-F238E27FC236}">
                <a16:creationId xmlns:a16="http://schemas.microsoft.com/office/drawing/2014/main" id="{ACF220C0-2D85-4202-9FA7-5576B58FA6C0}"/>
              </a:ext>
            </a:extLst>
          </p:cNvPr>
          <p:cNvPicPr>
            <a:picLocks noChangeAspect="1"/>
          </p:cNvPicPr>
          <p:nvPr/>
        </p:nvPicPr>
        <p:blipFill>
          <a:blip r:embed="rId2"/>
          <a:stretch>
            <a:fillRect/>
          </a:stretch>
        </p:blipFill>
        <p:spPr>
          <a:xfrm>
            <a:off x="3337958" y="5990780"/>
            <a:ext cx="968228" cy="590383"/>
          </a:xfrm>
          <a:prstGeom prst="rect">
            <a:avLst/>
          </a:prstGeom>
        </p:spPr>
      </p:pic>
    </p:spTree>
    <p:extLst>
      <p:ext uri="{BB962C8B-B14F-4D97-AF65-F5344CB8AC3E}">
        <p14:creationId xmlns:p14="http://schemas.microsoft.com/office/powerpoint/2010/main" val="24968798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GLM and Introduction of Beta for Estimation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Advantage of using the canonical link is that function h turns out to be identity</a:t>
            </a:r>
          </a:p>
        </p:txBody>
      </p:sp>
      <p:pic>
        <p:nvPicPr>
          <p:cNvPr id="6" name="Picture 5">
            <a:extLst>
              <a:ext uri="{FF2B5EF4-FFF2-40B4-BE49-F238E27FC236}">
                <a16:creationId xmlns:a16="http://schemas.microsoft.com/office/drawing/2014/main" id="{8D42C58B-4331-4FE3-BC07-C78FF5D613E4}"/>
              </a:ext>
            </a:extLst>
          </p:cNvPr>
          <p:cNvPicPr>
            <a:picLocks noChangeAspect="1"/>
          </p:cNvPicPr>
          <p:nvPr/>
        </p:nvPicPr>
        <p:blipFill>
          <a:blip r:embed="rId2"/>
          <a:stretch>
            <a:fillRect/>
          </a:stretch>
        </p:blipFill>
        <p:spPr>
          <a:xfrm>
            <a:off x="6879818" y="1163378"/>
            <a:ext cx="5081810" cy="3759447"/>
          </a:xfrm>
          <a:prstGeom prst="rect">
            <a:avLst/>
          </a:prstGeom>
          <a:ln>
            <a:solidFill>
              <a:schemeClr val="tx1"/>
            </a:solidFill>
          </a:ln>
        </p:spPr>
      </p:pic>
      <p:pic>
        <p:nvPicPr>
          <p:cNvPr id="5" name="Picture 4">
            <a:extLst>
              <a:ext uri="{FF2B5EF4-FFF2-40B4-BE49-F238E27FC236}">
                <a16:creationId xmlns:a16="http://schemas.microsoft.com/office/drawing/2014/main" id="{28214A10-F3C8-46D2-8690-6B772AAE4BAA}"/>
              </a:ext>
            </a:extLst>
          </p:cNvPr>
          <p:cNvPicPr>
            <a:picLocks noChangeAspect="1"/>
          </p:cNvPicPr>
          <p:nvPr/>
        </p:nvPicPr>
        <p:blipFill>
          <a:blip r:embed="rId3"/>
          <a:stretch>
            <a:fillRect/>
          </a:stretch>
        </p:blipFill>
        <p:spPr>
          <a:xfrm>
            <a:off x="8263602" y="1345904"/>
            <a:ext cx="1435109" cy="557324"/>
          </a:xfrm>
          <a:prstGeom prst="rect">
            <a:avLst/>
          </a:prstGeom>
        </p:spPr>
      </p:pic>
      <p:pic>
        <p:nvPicPr>
          <p:cNvPr id="4" name="Picture 3">
            <a:extLst>
              <a:ext uri="{FF2B5EF4-FFF2-40B4-BE49-F238E27FC236}">
                <a16:creationId xmlns:a16="http://schemas.microsoft.com/office/drawing/2014/main" id="{55D7E9A6-67D6-4FA2-8A90-65CF72A40867}"/>
              </a:ext>
            </a:extLst>
          </p:cNvPr>
          <p:cNvPicPr>
            <a:picLocks noChangeAspect="1"/>
          </p:cNvPicPr>
          <p:nvPr/>
        </p:nvPicPr>
        <p:blipFill>
          <a:blip r:embed="rId4"/>
          <a:stretch>
            <a:fillRect/>
          </a:stretch>
        </p:blipFill>
        <p:spPr>
          <a:xfrm>
            <a:off x="9798014" y="1286872"/>
            <a:ext cx="1603770" cy="573826"/>
          </a:xfrm>
          <a:prstGeom prst="rect">
            <a:avLst/>
          </a:prstGeom>
        </p:spPr>
      </p:pic>
      <p:pic>
        <p:nvPicPr>
          <p:cNvPr id="7" name="Picture 6">
            <a:extLst>
              <a:ext uri="{FF2B5EF4-FFF2-40B4-BE49-F238E27FC236}">
                <a16:creationId xmlns:a16="http://schemas.microsoft.com/office/drawing/2014/main" id="{D8DB8C82-7418-4205-B412-24F388DD75D7}"/>
              </a:ext>
            </a:extLst>
          </p:cNvPr>
          <p:cNvPicPr>
            <a:picLocks noChangeAspect="1"/>
          </p:cNvPicPr>
          <p:nvPr/>
        </p:nvPicPr>
        <p:blipFill>
          <a:blip r:embed="rId5"/>
          <a:stretch>
            <a:fillRect/>
          </a:stretch>
        </p:blipFill>
        <p:spPr>
          <a:xfrm>
            <a:off x="270687" y="1286983"/>
            <a:ext cx="6057900" cy="1562100"/>
          </a:xfrm>
          <a:prstGeom prst="rect">
            <a:avLst/>
          </a:prstGeom>
        </p:spPr>
      </p:pic>
      <p:pic>
        <p:nvPicPr>
          <p:cNvPr id="8" name="Picture 7">
            <a:extLst>
              <a:ext uri="{FF2B5EF4-FFF2-40B4-BE49-F238E27FC236}">
                <a16:creationId xmlns:a16="http://schemas.microsoft.com/office/drawing/2014/main" id="{A0191C1E-708D-45E4-BA33-1FA50DC6DA48}"/>
              </a:ext>
            </a:extLst>
          </p:cNvPr>
          <p:cNvPicPr>
            <a:picLocks noChangeAspect="1"/>
          </p:cNvPicPr>
          <p:nvPr/>
        </p:nvPicPr>
        <p:blipFill>
          <a:blip r:embed="rId6"/>
          <a:stretch>
            <a:fillRect/>
          </a:stretch>
        </p:blipFill>
        <p:spPr>
          <a:xfrm>
            <a:off x="530077" y="5106508"/>
            <a:ext cx="10153650" cy="1238250"/>
          </a:xfrm>
          <a:prstGeom prst="rect">
            <a:avLst/>
          </a:prstGeom>
          <a:ln>
            <a:solidFill>
              <a:schemeClr val="tx1"/>
            </a:solidFill>
          </a:ln>
        </p:spPr>
      </p:pic>
    </p:spTree>
    <p:extLst>
      <p:ext uri="{BB962C8B-B14F-4D97-AF65-F5344CB8AC3E}">
        <p14:creationId xmlns:p14="http://schemas.microsoft.com/office/powerpoint/2010/main" val="33254720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b="1" dirty="0">
                <a:solidFill>
                  <a:srgbClr val="474747"/>
                </a:solidFill>
                <a:effectLst/>
                <a:latin typeface="Open Sans"/>
              </a:rPr>
              <a:t>Log-Likelihood for Exponential Families</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endParaRPr lang="en-US" dirty="0"/>
          </a:p>
          <a:p>
            <a:endParaRPr lang="en-US" dirty="0"/>
          </a:p>
          <a:p>
            <a:endParaRPr lang="en-US" dirty="0"/>
          </a:p>
          <a:p>
            <a:endParaRPr lang="en-US" dirty="0"/>
          </a:p>
          <a:p>
            <a:endParaRPr lang="en-US" dirty="0"/>
          </a:p>
          <a:p>
            <a:endParaRPr lang="en-US" dirty="0"/>
          </a:p>
          <a:p>
            <a:r>
              <a:rPr lang="en-US" dirty="0"/>
              <a:t>So, we need to replace theta with</a:t>
            </a:r>
          </a:p>
          <a:p>
            <a:pPr marL="0" indent="0">
              <a:buNone/>
            </a:pPr>
            <a:r>
              <a:rPr lang="en-US" dirty="0"/>
              <a:t>X’*beta, we use b(theta) from exp family</a:t>
            </a:r>
          </a:p>
        </p:txBody>
      </p:sp>
      <p:pic>
        <p:nvPicPr>
          <p:cNvPr id="5" name="Picture 4">
            <a:extLst>
              <a:ext uri="{FF2B5EF4-FFF2-40B4-BE49-F238E27FC236}">
                <a16:creationId xmlns:a16="http://schemas.microsoft.com/office/drawing/2014/main" id="{7D3158E9-2907-4EE9-8FD6-B1A6E1789526}"/>
              </a:ext>
            </a:extLst>
          </p:cNvPr>
          <p:cNvPicPr>
            <a:picLocks noChangeAspect="1"/>
          </p:cNvPicPr>
          <p:nvPr/>
        </p:nvPicPr>
        <p:blipFill>
          <a:blip r:embed="rId2"/>
          <a:stretch>
            <a:fillRect/>
          </a:stretch>
        </p:blipFill>
        <p:spPr>
          <a:xfrm>
            <a:off x="346221" y="586562"/>
            <a:ext cx="4098187" cy="2622840"/>
          </a:xfrm>
          <a:prstGeom prst="rect">
            <a:avLst/>
          </a:prstGeom>
        </p:spPr>
      </p:pic>
      <p:pic>
        <p:nvPicPr>
          <p:cNvPr id="6" name="Picture 5">
            <a:extLst>
              <a:ext uri="{FF2B5EF4-FFF2-40B4-BE49-F238E27FC236}">
                <a16:creationId xmlns:a16="http://schemas.microsoft.com/office/drawing/2014/main" id="{6249FB3A-2B1F-40F5-BCA2-6161675D038E}"/>
              </a:ext>
            </a:extLst>
          </p:cNvPr>
          <p:cNvPicPr>
            <a:picLocks noChangeAspect="1"/>
          </p:cNvPicPr>
          <p:nvPr/>
        </p:nvPicPr>
        <p:blipFill>
          <a:blip r:embed="rId3"/>
          <a:stretch>
            <a:fillRect/>
          </a:stretch>
        </p:blipFill>
        <p:spPr>
          <a:xfrm>
            <a:off x="6103087" y="658108"/>
            <a:ext cx="5847908" cy="3814846"/>
          </a:xfrm>
          <a:prstGeom prst="rect">
            <a:avLst/>
          </a:prstGeom>
          <a:ln>
            <a:solidFill>
              <a:schemeClr val="tx1"/>
            </a:solidFill>
          </a:ln>
        </p:spPr>
      </p:pic>
      <p:pic>
        <p:nvPicPr>
          <p:cNvPr id="8" name="Picture 7">
            <a:extLst>
              <a:ext uri="{FF2B5EF4-FFF2-40B4-BE49-F238E27FC236}">
                <a16:creationId xmlns:a16="http://schemas.microsoft.com/office/drawing/2014/main" id="{E601E4F6-60AE-4A80-865A-DA7A7C61E696}"/>
              </a:ext>
            </a:extLst>
          </p:cNvPr>
          <p:cNvPicPr>
            <a:picLocks noChangeAspect="1"/>
          </p:cNvPicPr>
          <p:nvPr/>
        </p:nvPicPr>
        <p:blipFill>
          <a:blip r:embed="rId4"/>
          <a:stretch>
            <a:fillRect/>
          </a:stretch>
        </p:blipFill>
        <p:spPr>
          <a:xfrm>
            <a:off x="4445088" y="4873856"/>
            <a:ext cx="3851781" cy="1520440"/>
          </a:xfrm>
          <a:prstGeom prst="rect">
            <a:avLst/>
          </a:prstGeom>
          <a:ln>
            <a:solidFill>
              <a:schemeClr val="tx1"/>
            </a:solidFill>
          </a:ln>
        </p:spPr>
      </p:pic>
      <p:pic>
        <p:nvPicPr>
          <p:cNvPr id="10" name="Picture 9">
            <a:extLst>
              <a:ext uri="{FF2B5EF4-FFF2-40B4-BE49-F238E27FC236}">
                <a16:creationId xmlns:a16="http://schemas.microsoft.com/office/drawing/2014/main" id="{F7B40440-ED4E-424A-B0CD-5B924A51E3E7}"/>
              </a:ext>
            </a:extLst>
          </p:cNvPr>
          <p:cNvPicPr>
            <a:picLocks noChangeAspect="1"/>
          </p:cNvPicPr>
          <p:nvPr/>
        </p:nvPicPr>
        <p:blipFill>
          <a:blip r:embed="rId5"/>
          <a:stretch>
            <a:fillRect/>
          </a:stretch>
        </p:blipFill>
        <p:spPr>
          <a:xfrm>
            <a:off x="8586460" y="4851326"/>
            <a:ext cx="3131304" cy="1602636"/>
          </a:xfrm>
          <a:prstGeom prst="rect">
            <a:avLst/>
          </a:prstGeom>
          <a:ln>
            <a:solidFill>
              <a:schemeClr val="tx1"/>
            </a:solidFill>
          </a:ln>
        </p:spPr>
      </p:pic>
    </p:spTree>
    <p:extLst>
      <p:ext uri="{BB962C8B-B14F-4D97-AF65-F5344CB8AC3E}">
        <p14:creationId xmlns:p14="http://schemas.microsoft.com/office/powerpoint/2010/main" val="19047384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sz="3100" b="1" dirty="0">
                <a:solidFill>
                  <a:srgbClr val="474747"/>
                </a:solidFill>
                <a:effectLst/>
                <a:latin typeface="Open Sans"/>
              </a:rPr>
              <a:t>Strict Concavity of Log-Likelihood when the Link is the Canonical Link</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400" dirty="0"/>
              <a:t>Now, we want to find MLE, so we should take gradient </a:t>
            </a:r>
            <a:r>
              <a:rPr lang="en-US" sz="2400" dirty="0" err="1"/>
              <a:t>wrt</a:t>
            </a:r>
            <a:r>
              <a:rPr lang="en-US" sz="2400" dirty="0"/>
              <a:t> to beta, equate it to 0 and to make sure that it is maximizer, we need to take 2</a:t>
            </a:r>
            <a:r>
              <a:rPr lang="en-US" sz="2400" baseline="30000" dirty="0"/>
              <a:t>nd</a:t>
            </a:r>
            <a:r>
              <a:rPr lang="en-US" sz="2400" dirty="0"/>
              <a:t> derivative and ensure that the hessian matrix is negative definite</a:t>
            </a:r>
          </a:p>
          <a:p>
            <a:r>
              <a:rPr lang="en-US" sz="2400" dirty="0"/>
              <a:t>B’’ is var (so +), (X’X)^2 is  and phi is +; we have – in front</a:t>
            </a:r>
          </a:p>
          <a:p>
            <a:pPr marL="0" indent="0">
              <a:buNone/>
            </a:pPr>
            <a:r>
              <a:rPr lang="en-US" sz="2400" dirty="0"/>
              <a:t>So, overall 2</a:t>
            </a:r>
            <a:r>
              <a:rPr lang="en-US" sz="2400" baseline="30000" dirty="0"/>
              <a:t>nd</a:t>
            </a:r>
            <a:r>
              <a:rPr lang="en-US" sz="2400" dirty="0"/>
              <a:t> derivative is negative – concave function</a:t>
            </a:r>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pPr marL="0" indent="0">
              <a:buNone/>
            </a:pPr>
            <a:endParaRPr lang="en-US" sz="2400" dirty="0"/>
          </a:p>
          <a:p>
            <a:r>
              <a:rPr lang="en-US" sz="2400" dirty="0"/>
              <a:t>Gradient of log likelihood</a:t>
            </a:r>
          </a:p>
        </p:txBody>
      </p:sp>
      <p:pic>
        <p:nvPicPr>
          <p:cNvPr id="5" name="Picture 4">
            <a:extLst>
              <a:ext uri="{FF2B5EF4-FFF2-40B4-BE49-F238E27FC236}">
                <a16:creationId xmlns:a16="http://schemas.microsoft.com/office/drawing/2014/main" id="{6396B677-BEA4-40C0-A7B5-7A0EF73FD86A}"/>
              </a:ext>
            </a:extLst>
          </p:cNvPr>
          <p:cNvPicPr>
            <a:picLocks noChangeAspect="1"/>
          </p:cNvPicPr>
          <p:nvPr/>
        </p:nvPicPr>
        <p:blipFill>
          <a:blip r:embed="rId2"/>
          <a:stretch>
            <a:fillRect/>
          </a:stretch>
        </p:blipFill>
        <p:spPr>
          <a:xfrm>
            <a:off x="8527313" y="1289307"/>
            <a:ext cx="3147236" cy="1236852"/>
          </a:xfrm>
          <a:prstGeom prst="rect">
            <a:avLst/>
          </a:prstGeom>
        </p:spPr>
      </p:pic>
      <p:pic>
        <p:nvPicPr>
          <p:cNvPr id="6" name="Picture 5">
            <a:extLst>
              <a:ext uri="{FF2B5EF4-FFF2-40B4-BE49-F238E27FC236}">
                <a16:creationId xmlns:a16="http://schemas.microsoft.com/office/drawing/2014/main" id="{FCE1D71E-FE53-403A-9CED-592C97549B67}"/>
              </a:ext>
            </a:extLst>
          </p:cNvPr>
          <p:cNvPicPr>
            <a:picLocks noChangeAspect="1"/>
          </p:cNvPicPr>
          <p:nvPr/>
        </p:nvPicPr>
        <p:blipFill>
          <a:blip r:embed="rId3"/>
          <a:stretch>
            <a:fillRect/>
          </a:stretch>
        </p:blipFill>
        <p:spPr>
          <a:xfrm>
            <a:off x="95027" y="2560452"/>
            <a:ext cx="4424219" cy="3255557"/>
          </a:xfrm>
          <a:prstGeom prst="rect">
            <a:avLst/>
          </a:prstGeom>
          <a:ln>
            <a:solidFill>
              <a:schemeClr val="tx1"/>
            </a:solidFill>
          </a:ln>
        </p:spPr>
      </p:pic>
      <p:pic>
        <p:nvPicPr>
          <p:cNvPr id="7" name="Picture 6">
            <a:extLst>
              <a:ext uri="{FF2B5EF4-FFF2-40B4-BE49-F238E27FC236}">
                <a16:creationId xmlns:a16="http://schemas.microsoft.com/office/drawing/2014/main" id="{0E4956DD-00D6-4CEA-9560-F9CBB8B5CA13}"/>
              </a:ext>
            </a:extLst>
          </p:cNvPr>
          <p:cNvPicPr>
            <a:picLocks noChangeAspect="1"/>
          </p:cNvPicPr>
          <p:nvPr/>
        </p:nvPicPr>
        <p:blipFill>
          <a:blip r:embed="rId4"/>
          <a:stretch>
            <a:fillRect/>
          </a:stretch>
        </p:blipFill>
        <p:spPr>
          <a:xfrm>
            <a:off x="4588718" y="2554914"/>
            <a:ext cx="4974145" cy="2974015"/>
          </a:xfrm>
          <a:prstGeom prst="rect">
            <a:avLst/>
          </a:prstGeom>
          <a:ln>
            <a:solidFill>
              <a:schemeClr val="tx1"/>
            </a:solidFill>
          </a:ln>
        </p:spPr>
      </p:pic>
      <p:pic>
        <p:nvPicPr>
          <p:cNvPr id="8" name="Picture 7">
            <a:extLst>
              <a:ext uri="{FF2B5EF4-FFF2-40B4-BE49-F238E27FC236}">
                <a16:creationId xmlns:a16="http://schemas.microsoft.com/office/drawing/2014/main" id="{AD3F052A-1073-4A84-857F-29E63660EBE1}"/>
              </a:ext>
            </a:extLst>
          </p:cNvPr>
          <p:cNvPicPr>
            <a:picLocks noChangeAspect="1"/>
          </p:cNvPicPr>
          <p:nvPr/>
        </p:nvPicPr>
        <p:blipFill>
          <a:blip r:embed="rId5"/>
          <a:stretch>
            <a:fillRect/>
          </a:stretch>
        </p:blipFill>
        <p:spPr>
          <a:xfrm>
            <a:off x="4709448" y="5586412"/>
            <a:ext cx="2943225" cy="1171575"/>
          </a:xfrm>
          <a:prstGeom prst="rect">
            <a:avLst/>
          </a:prstGeom>
        </p:spPr>
      </p:pic>
    </p:spTree>
    <p:extLst>
      <p:ext uri="{BB962C8B-B14F-4D97-AF65-F5344CB8AC3E}">
        <p14:creationId xmlns:p14="http://schemas.microsoft.com/office/powerpoint/2010/main" val="3129356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Concluding Remarks on MLE for GLMs</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b="1" dirty="0"/>
              <a:t>Maximum likelihood estimator </a:t>
            </a:r>
            <a:r>
              <a:rPr lang="en-US" dirty="0"/>
              <a:t>for </a:t>
            </a:r>
            <a:r>
              <a:rPr lang="en-US" b="1" dirty="0"/>
              <a:t>Bernoulli Y </a:t>
            </a:r>
            <a:r>
              <a:rPr lang="en-US" dirty="0"/>
              <a:t>and the </a:t>
            </a:r>
            <a:r>
              <a:rPr lang="en-US" b="1" dirty="0"/>
              <a:t>logit link function </a:t>
            </a:r>
            <a:r>
              <a:rPr lang="en-US" dirty="0"/>
              <a:t>is called </a:t>
            </a:r>
            <a:r>
              <a:rPr lang="en-US" b="1" dirty="0"/>
              <a:t>logistic regression</a:t>
            </a:r>
          </a:p>
          <a:p>
            <a:r>
              <a:rPr lang="en-US" b="1" dirty="0"/>
              <a:t>In general, </a:t>
            </a:r>
            <a:r>
              <a:rPr lang="en-US" dirty="0"/>
              <a:t>there is </a:t>
            </a:r>
            <a:r>
              <a:rPr lang="en-US" b="1" dirty="0"/>
              <a:t>no closed form </a:t>
            </a:r>
            <a:r>
              <a:rPr lang="en-US" dirty="0"/>
              <a:t>for the MLE and we have to use </a:t>
            </a:r>
            <a:r>
              <a:rPr lang="en-US" b="1" dirty="0"/>
              <a:t>optimization algorithms</a:t>
            </a:r>
            <a:r>
              <a:rPr lang="en-US" dirty="0"/>
              <a:t> (e.g. gradient descent (for large scale problems), Newton’s method)</a:t>
            </a:r>
          </a:p>
          <a:p>
            <a:r>
              <a:rPr lang="en-US" dirty="0"/>
              <a:t>The </a:t>
            </a:r>
            <a:r>
              <a:rPr lang="en-US" b="1" dirty="0"/>
              <a:t>asymptotic normality </a:t>
            </a:r>
            <a:r>
              <a:rPr lang="en-US" dirty="0"/>
              <a:t>of the MLE </a:t>
            </a:r>
            <a:r>
              <a:rPr lang="en-US" b="1" dirty="0"/>
              <a:t>also applies to GLMs</a:t>
            </a:r>
          </a:p>
        </p:txBody>
      </p:sp>
      <p:pic>
        <p:nvPicPr>
          <p:cNvPr id="5" name="Picture 4">
            <a:extLst>
              <a:ext uri="{FF2B5EF4-FFF2-40B4-BE49-F238E27FC236}">
                <a16:creationId xmlns:a16="http://schemas.microsoft.com/office/drawing/2014/main" id="{D5A65038-D8F1-43E9-A2B9-3A88BB15EB6F}"/>
              </a:ext>
            </a:extLst>
          </p:cNvPr>
          <p:cNvPicPr>
            <a:picLocks noChangeAspect="1"/>
          </p:cNvPicPr>
          <p:nvPr/>
        </p:nvPicPr>
        <p:blipFill>
          <a:blip r:embed="rId2"/>
          <a:stretch>
            <a:fillRect/>
          </a:stretch>
        </p:blipFill>
        <p:spPr>
          <a:xfrm>
            <a:off x="313106" y="2923954"/>
            <a:ext cx="10353675" cy="2286000"/>
          </a:xfrm>
          <a:prstGeom prst="rect">
            <a:avLst/>
          </a:prstGeom>
        </p:spPr>
      </p:pic>
      <p:pic>
        <p:nvPicPr>
          <p:cNvPr id="6" name="Picture 5">
            <a:extLst>
              <a:ext uri="{FF2B5EF4-FFF2-40B4-BE49-F238E27FC236}">
                <a16:creationId xmlns:a16="http://schemas.microsoft.com/office/drawing/2014/main" id="{1B9F9F1D-4D8F-4972-8871-C0F87A87BE4D}"/>
              </a:ext>
            </a:extLst>
          </p:cNvPr>
          <p:cNvPicPr>
            <a:picLocks noChangeAspect="1"/>
          </p:cNvPicPr>
          <p:nvPr/>
        </p:nvPicPr>
        <p:blipFill>
          <a:blip r:embed="rId3"/>
          <a:stretch>
            <a:fillRect/>
          </a:stretch>
        </p:blipFill>
        <p:spPr>
          <a:xfrm>
            <a:off x="355193" y="5282277"/>
            <a:ext cx="10163175" cy="695325"/>
          </a:xfrm>
          <a:prstGeom prst="rect">
            <a:avLst/>
          </a:prstGeom>
          <a:ln>
            <a:solidFill>
              <a:schemeClr val="tx1"/>
            </a:solidFill>
          </a:ln>
        </p:spPr>
      </p:pic>
    </p:spTree>
    <p:extLst>
      <p:ext uri="{BB962C8B-B14F-4D97-AF65-F5344CB8AC3E}">
        <p14:creationId xmlns:p14="http://schemas.microsoft.com/office/powerpoint/2010/main" val="19457424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sz="3600" dirty="0"/>
              <a:t>Recitation 26. </a:t>
            </a:r>
            <a:r>
              <a:rPr lang="en-GB" sz="3600" dirty="0"/>
              <a:t>Poisson and Gamma Generalized Linear Models</a:t>
            </a:r>
            <a:endParaRPr lang="en-US" sz="36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lnSpcReduction="10000"/>
          </a:bodyPr>
          <a:lstStyle/>
          <a:p>
            <a:r>
              <a:rPr lang="en-US" sz="2400" dirty="0"/>
              <a:t>In GLMs we specify some distribution for Yi, then express mean of Yi as linear function of Xi’s, but we also apply link function to E[Y]</a:t>
            </a:r>
          </a:p>
          <a:p>
            <a:r>
              <a:rPr lang="en-US" sz="2400" dirty="0"/>
              <a:t> Exponential family form makes easier to think about GLMs and have common framework</a:t>
            </a:r>
          </a:p>
          <a:p>
            <a:pPr marL="0" indent="0">
              <a:buNone/>
            </a:pPr>
            <a:r>
              <a:rPr lang="en-US" sz="2400" dirty="0"/>
              <a:t>And then use specifically canonical form</a:t>
            </a:r>
          </a:p>
          <a:p>
            <a:r>
              <a:rPr lang="en-US" sz="2400" dirty="0"/>
              <a:t>Having canonical form will help us to figure </a:t>
            </a:r>
          </a:p>
          <a:p>
            <a:pPr marL="0" indent="0">
              <a:buNone/>
            </a:pPr>
            <a:r>
              <a:rPr lang="en-US" sz="2400" dirty="0"/>
              <a:t>out  what the link function should be</a:t>
            </a:r>
          </a:p>
          <a:p>
            <a:r>
              <a:rPr lang="en-US" sz="2400" dirty="0"/>
              <a:t>In this recitation we wrote: 1) general form</a:t>
            </a:r>
          </a:p>
          <a:p>
            <a:pPr marL="0" indent="0">
              <a:buNone/>
            </a:pPr>
            <a:r>
              <a:rPr lang="en-US" sz="2400" dirty="0"/>
              <a:t>Of GLMs </a:t>
            </a:r>
          </a:p>
          <a:p>
            <a:pPr marL="0" indent="0">
              <a:buNone/>
            </a:pPr>
            <a:r>
              <a:rPr lang="en-US" sz="2400" dirty="0"/>
              <a:t>2) Poisson PMF in its usual form</a:t>
            </a:r>
          </a:p>
          <a:p>
            <a:pPr marL="0" indent="0">
              <a:buNone/>
            </a:pPr>
            <a:r>
              <a:rPr lang="en-US" sz="2400" dirty="0"/>
              <a:t>3) Poisson PMF in exponential and canonical</a:t>
            </a:r>
          </a:p>
          <a:p>
            <a:pPr marL="0" indent="0">
              <a:buNone/>
            </a:pPr>
            <a:r>
              <a:rPr lang="en-US" sz="2400" dirty="0"/>
              <a:t>Forms </a:t>
            </a:r>
          </a:p>
          <a:p>
            <a:pPr marL="0" indent="0">
              <a:buNone/>
            </a:pPr>
            <a:r>
              <a:rPr lang="en-US" sz="2400" dirty="0"/>
              <a:t>4) Calculated mean and variance of</a:t>
            </a:r>
          </a:p>
          <a:p>
            <a:pPr marL="0" indent="0">
              <a:buNone/>
            </a:pPr>
            <a:r>
              <a:rPr lang="en-US" sz="2400" dirty="0"/>
              <a:t>Poisson’s distribution using canonical form</a:t>
            </a:r>
          </a:p>
          <a:p>
            <a:pPr marL="0" indent="0">
              <a:buNone/>
            </a:pPr>
            <a:r>
              <a:rPr lang="en-US" sz="2400" dirty="0"/>
              <a:t>So that verify that our canonical PMF is</a:t>
            </a:r>
          </a:p>
          <a:p>
            <a:pPr marL="0" indent="0">
              <a:buNone/>
            </a:pPr>
            <a:r>
              <a:rPr lang="en-US" sz="2400" dirty="0"/>
              <a:t>correct</a:t>
            </a:r>
          </a:p>
        </p:txBody>
      </p:sp>
      <p:pic>
        <p:nvPicPr>
          <p:cNvPr id="6" name="Picture 5">
            <a:extLst>
              <a:ext uri="{FF2B5EF4-FFF2-40B4-BE49-F238E27FC236}">
                <a16:creationId xmlns:a16="http://schemas.microsoft.com/office/drawing/2014/main" id="{A07D7B9E-C10C-441D-BD55-57DC7D03F25D}"/>
              </a:ext>
            </a:extLst>
          </p:cNvPr>
          <p:cNvPicPr>
            <a:picLocks noChangeAspect="1"/>
          </p:cNvPicPr>
          <p:nvPr/>
        </p:nvPicPr>
        <p:blipFill>
          <a:blip r:embed="rId2"/>
          <a:stretch>
            <a:fillRect/>
          </a:stretch>
        </p:blipFill>
        <p:spPr>
          <a:xfrm>
            <a:off x="5068963" y="901728"/>
            <a:ext cx="1485900" cy="438150"/>
          </a:xfrm>
          <a:prstGeom prst="rect">
            <a:avLst/>
          </a:prstGeom>
        </p:spPr>
      </p:pic>
      <p:pic>
        <p:nvPicPr>
          <p:cNvPr id="9" name="Picture 8">
            <a:extLst>
              <a:ext uri="{FF2B5EF4-FFF2-40B4-BE49-F238E27FC236}">
                <a16:creationId xmlns:a16="http://schemas.microsoft.com/office/drawing/2014/main" id="{2C6C425D-80AB-4E5C-8EE6-AFDC41C7FDAD}"/>
              </a:ext>
            </a:extLst>
          </p:cNvPr>
          <p:cNvPicPr>
            <a:picLocks noChangeAspect="1"/>
          </p:cNvPicPr>
          <p:nvPr/>
        </p:nvPicPr>
        <p:blipFill>
          <a:blip r:embed="rId3"/>
          <a:stretch>
            <a:fillRect/>
          </a:stretch>
        </p:blipFill>
        <p:spPr>
          <a:xfrm>
            <a:off x="5700802" y="1747236"/>
            <a:ext cx="6488457" cy="4680198"/>
          </a:xfrm>
          <a:prstGeom prst="rect">
            <a:avLst/>
          </a:prstGeom>
        </p:spPr>
      </p:pic>
    </p:spTree>
    <p:extLst>
      <p:ext uri="{BB962C8B-B14F-4D97-AF65-F5344CB8AC3E}">
        <p14:creationId xmlns:p14="http://schemas.microsoft.com/office/powerpoint/2010/main" val="33973113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sz="3600" dirty="0"/>
              <a:t>Recitation 26. </a:t>
            </a:r>
            <a:r>
              <a:rPr lang="en-GB" sz="3600" dirty="0"/>
              <a:t>Poisson and Gamma Generalized Linear Models</a:t>
            </a:r>
            <a:endParaRPr lang="en-US" sz="36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12574" y="493968"/>
            <a:ext cx="12170547" cy="6297449"/>
          </a:xfrm>
        </p:spPr>
        <p:txBody>
          <a:bodyPr>
            <a:normAutofit/>
          </a:bodyPr>
          <a:lstStyle/>
          <a:p>
            <a:r>
              <a:rPr lang="en-US" sz="2400" dirty="0"/>
              <a:t>We recall canonical form for Poisson PMF</a:t>
            </a:r>
          </a:p>
          <a:p>
            <a:pPr marL="0" indent="0">
              <a:buNone/>
            </a:pPr>
            <a:r>
              <a:rPr lang="en-US" sz="2400" dirty="0"/>
              <a:t>And recover theta from there</a:t>
            </a:r>
          </a:p>
          <a:p>
            <a:r>
              <a:rPr lang="en-US" sz="2400" dirty="0"/>
              <a:t>In GLMs we need to have</a:t>
            </a:r>
          </a:p>
          <a:p>
            <a:pPr marL="0" indent="0">
              <a:buNone/>
            </a:pPr>
            <a:r>
              <a:rPr lang="en-US" sz="2400" dirty="0"/>
              <a:t>And in our case g(</a:t>
            </a:r>
            <a:r>
              <a:rPr lang="en-US" sz="2400" dirty="0" err="1"/>
              <a:t>lyam</a:t>
            </a:r>
            <a:r>
              <a:rPr lang="en-US" sz="2400" dirty="0"/>
              <a:t>) is</a:t>
            </a:r>
          </a:p>
          <a:p>
            <a:r>
              <a:rPr lang="en-US" sz="2400" dirty="0"/>
              <a:t>So, we get </a:t>
            </a:r>
            <a:r>
              <a:rPr lang="en-US" sz="2400" dirty="0" err="1"/>
              <a:t>lyamda</a:t>
            </a:r>
            <a:r>
              <a:rPr lang="en-US" sz="2400" dirty="0"/>
              <a:t>= </a:t>
            </a:r>
            <a:r>
              <a:rPr lang="en-US" sz="2400" dirty="0" err="1"/>
              <a:t>e^theta</a:t>
            </a:r>
            <a:r>
              <a:rPr lang="en-US" sz="2400" dirty="0"/>
              <a:t>, then we</a:t>
            </a:r>
          </a:p>
          <a:p>
            <a:pPr marL="0" indent="0">
              <a:buNone/>
            </a:pPr>
            <a:r>
              <a:rPr lang="en-US" sz="2400" dirty="0"/>
              <a:t>Have:</a:t>
            </a:r>
          </a:p>
          <a:p>
            <a:r>
              <a:rPr lang="en-US" sz="2400" dirty="0"/>
              <a:t>Having substituted parameter of Poisson</a:t>
            </a:r>
          </a:p>
          <a:p>
            <a:pPr marL="0" indent="0">
              <a:buNone/>
            </a:pPr>
            <a:r>
              <a:rPr lang="en-US" sz="2400" dirty="0" err="1"/>
              <a:t>Lyamda</a:t>
            </a:r>
            <a:r>
              <a:rPr lang="en-US" sz="2400" dirty="0"/>
              <a:t> as function of theta, which is</a:t>
            </a:r>
          </a:p>
          <a:p>
            <a:pPr marL="0" indent="0">
              <a:buNone/>
            </a:pPr>
            <a:r>
              <a:rPr lang="en-US" sz="2400" dirty="0"/>
              <a:t>We can express PMF in new form and</a:t>
            </a:r>
          </a:p>
          <a:p>
            <a:pPr marL="0" indent="0">
              <a:buNone/>
            </a:pPr>
            <a:r>
              <a:rPr lang="en-US" sz="2400" dirty="0"/>
              <a:t>Write down likelihood:</a:t>
            </a:r>
          </a:p>
          <a:p>
            <a:pPr marL="0" indent="0">
              <a:buNone/>
            </a:pPr>
            <a:endParaRPr lang="en-US" sz="2400" dirty="0"/>
          </a:p>
          <a:p>
            <a:pPr marL="0" indent="0">
              <a:buNone/>
            </a:pPr>
            <a:endParaRPr lang="en-US" sz="2400" dirty="0"/>
          </a:p>
        </p:txBody>
      </p:sp>
      <p:pic>
        <p:nvPicPr>
          <p:cNvPr id="4" name="Picture 3">
            <a:extLst>
              <a:ext uri="{FF2B5EF4-FFF2-40B4-BE49-F238E27FC236}">
                <a16:creationId xmlns:a16="http://schemas.microsoft.com/office/drawing/2014/main" id="{FA39F75D-EDCC-4378-B7B5-AED5080FCC89}"/>
              </a:ext>
            </a:extLst>
          </p:cNvPr>
          <p:cNvPicPr>
            <a:picLocks noChangeAspect="1"/>
          </p:cNvPicPr>
          <p:nvPr/>
        </p:nvPicPr>
        <p:blipFill>
          <a:blip r:embed="rId2"/>
          <a:stretch>
            <a:fillRect/>
          </a:stretch>
        </p:blipFill>
        <p:spPr>
          <a:xfrm>
            <a:off x="5477523" y="517770"/>
            <a:ext cx="6663339" cy="4661897"/>
          </a:xfrm>
          <a:prstGeom prst="rect">
            <a:avLst/>
          </a:prstGeom>
        </p:spPr>
      </p:pic>
      <p:pic>
        <p:nvPicPr>
          <p:cNvPr id="5" name="Picture 4">
            <a:extLst>
              <a:ext uri="{FF2B5EF4-FFF2-40B4-BE49-F238E27FC236}">
                <a16:creationId xmlns:a16="http://schemas.microsoft.com/office/drawing/2014/main" id="{9986A350-FB68-4BCA-A4C6-CD0BB105D319}"/>
              </a:ext>
            </a:extLst>
          </p:cNvPr>
          <p:cNvPicPr>
            <a:picLocks noChangeAspect="1"/>
          </p:cNvPicPr>
          <p:nvPr/>
        </p:nvPicPr>
        <p:blipFill>
          <a:blip r:embed="rId3"/>
          <a:stretch>
            <a:fillRect/>
          </a:stretch>
        </p:blipFill>
        <p:spPr>
          <a:xfrm>
            <a:off x="3565772" y="1318334"/>
            <a:ext cx="944084" cy="411964"/>
          </a:xfrm>
          <a:prstGeom prst="rect">
            <a:avLst/>
          </a:prstGeom>
        </p:spPr>
      </p:pic>
      <p:pic>
        <p:nvPicPr>
          <p:cNvPr id="6" name="Picture 5">
            <a:extLst>
              <a:ext uri="{FF2B5EF4-FFF2-40B4-BE49-F238E27FC236}">
                <a16:creationId xmlns:a16="http://schemas.microsoft.com/office/drawing/2014/main" id="{93A2B4FC-FBF6-4105-A6E2-8026BD9D2D9B}"/>
              </a:ext>
            </a:extLst>
          </p:cNvPr>
          <p:cNvPicPr>
            <a:picLocks noChangeAspect="1"/>
          </p:cNvPicPr>
          <p:nvPr/>
        </p:nvPicPr>
        <p:blipFill>
          <a:blip r:embed="rId4"/>
          <a:stretch>
            <a:fillRect/>
          </a:stretch>
        </p:blipFill>
        <p:spPr>
          <a:xfrm>
            <a:off x="3822408" y="894111"/>
            <a:ext cx="909387" cy="388384"/>
          </a:xfrm>
          <a:prstGeom prst="rect">
            <a:avLst/>
          </a:prstGeom>
        </p:spPr>
      </p:pic>
      <p:pic>
        <p:nvPicPr>
          <p:cNvPr id="7" name="Picture 6">
            <a:extLst>
              <a:ext uri="{FF2B5EF4-FFF2-40B4-BE49-F238E27FC236}">
                <a16:creationId xmlns:a16="http://schemas.microsoft.com/office/drawing/2014/main" id="{C3F12286-0D1E-4A9C-BD9B-9C3C6B27025B}"/>
              </a:ext>
            </a:extLst>
          </p:cNvPr>
          <p:cNvPicPr>
            <a:picLocks noChangeAspect="1"/>
          </p:cNvPicPr>
          <p:nvPr/>
        </p:nvPicPr>
        <p:blipFill>
          <a:blip r:embed="rId5"/>
          <a:stretch>
            <a:fillRect/>
          </a:stretch>
        </p:blipFill>
        <p:spPr>
          <a:xfrm>
            <a:off x="3312092" y="1819781"/>
            <a:ext cx="1485900" cy="400050"/>
          </a:xfrm>
          <a:prstGeom prst="rect">
            <a:avLst/>
          </a:prstGeom>
        </p:spPr>
      </p:pic>
      <p:pic>
        <p:nvPicPr>
          <p:cNvPr id="8" name="Picture 7">
            <a:extLst>
              <a:ext uri="{FF2B5EF4-FFF2-40B4-BE49-F238E27FC236}">
                <a16:creationId xmlns:a16="http://schemas.microsoft.com/office/drawing/2014/main" id="{CBC1FF85-3151-4209-A9DB-D04330DDE129}"/>
              </a:ext>
            </a:extLst>
          </p:cNvPr>
          <p:cNvPicPr>
            <a:picLocks noChangeAspect="1"/>
          </p:cNvPicPr>
          <p:nvPr/>
        </p:nvPicPr>
        <p:blipFill>
          <a:blip r:embed="rId6"/>
          <a:stretch>
            <a:fillRect/>
          </a:stretch>
        </p:blipFill>
        <p:spPr>
          <a:xfrm>
            <a:off x="880739" y="2682258"/>
            <a:ext cx="2040014" cy="510004"/>
          </a:xfrm>
          <a:prstGeom prst="rect">
            <a:avLst/>
          </a:prstGeom>
        </p:spPr>
      </p:pic>
      <p:pic>
        <p:nvPicPr>
          <p:cNvPr id="9" name="Picture 8">
            <a:extLst>
              <a:ext uri="{FF2B5EF4-FFF2-40B4-BE49-F238E27FC236}">
                <a16:creationId xmlns:a16="http://schemas.microsoft.com/office/drawing/2014/main" id="{6DDE8EDF-7A21-46EA-AE50-FAF9C5E790DE}"/>
              </a:ext>
            </a:extLst>
          </p:cNvPr>
          <p:cNvPicPr>
            <a:picLocks noChangeAspect="1"/>
          </p:cNvPicPr>
          <p:nvPr/>
        </p:nvPicPr>
        <p:blipFill>
          <a:blip r:embed="rId7"/>
          <a:stretch>
            <a:fillRect/>
          </a:stretch>
        </p:blipFill>
        <p:spPr>
          <a:xfrm>
            <a:off x="4733046" y="3612239"/>
            <a:ext cx="629067" cy="386535"/>
          </a:xfrm>
          <a:prstGeom prst="rect">
            <a:avLst/>
          </a:prstGeom>
        </p:spPr>
      </p:pic>
      <p:pic>
        <p:nvPicPr>
          <p:cNvPr id="10" name="Picture 9">
            <a:extLst>
              <a:ext uri="{FF2B5EF4-FFF2-40B4-BE49-F238E27FC236}">
                <a16:creationId xmlns:a16="http://schemas.microsoft.com/office/drawing/2014/main" id="{7EF5353A-9C09-442E-A9EE-746A638F8EEC}"/>
              </a:ext>
            </a:extLst>
          </p:cNvPr>
          <p:cNvPicPr>
            <a:picLocks noChangeAspect="1"/>
          </p:cNvPicPr>
          <p:nvPr/>
        </p:nvPicPr>
        <p:blipFill>
          <a:blip r:embed="rId8"/>
          <a:stretch>
            <a:fillRect/>
          </a:stretch>
        </p:blipFill>
        <p:spPr>
          <a:xfrm>
            <a:off x="167935" y="5531806"/>
            <a:ext cx="4114800" cy="819150"/>
          </a:xfrm>
          <a:prstGeom prst="rect">
            <a:avLst/>
          </a:prstGeom>
        </p:spPr>
      </p:pic>
      <p:pic>
        <p:nvPicPr>
          <p:cNvPr id="11" name="Picture 10">
            <a:extLst>
              <a:ext uri="{FF2B5EF4-FFF2-40B4-BE49-F238E27FC236}">
                <a16:creationId xmlns:a16="http://schemas.microsoft.com/office/drawing/2014/main" id="{38B6939E-3147-4E63-A37E-9B4100B0793B}"/>
              </a:ext>
            </a:extLst>
          </p:cNvPr>
          <p:cNvPicPr>
            <a:picLocks noChangeAspect="1"/>
          </p:cNvPicPr>
          <p:nvPr/>
        </p:nvPicPr>
        <p:blipFill>
          <a:blip r:embed="rId9"/>
          <a:stretch>
            <a:fillRect/>
          </a:stretch>
        </p:blipFill>
        <p:spPr>
          <a:xfrm>
            <a:off x="2866748" y="4841705"/>
            <a:ext cx="2286000" cy="619125"/>
          </a:xfrm>
          <a:prstGeom prst="rect">
            <a:avLst/>
          </a:prstGeom>
        </p:spPr>
      </p:pic>
      <p:pic>
        <p:nvPicPr>
          <p:cNvPr id="12" name="Picture 11">
            <a:extLst>
              <a:ext uri="{FF2B5EF4-FFF2-40B4-BE49-F238E27FC236}">
                <a16:creationId xmlns:a16="http://schemas.microsoft.com/office/drawing/2014/main" id="{2DC4D375-A8A3-4F1C-B9D0-76D3EEEAC750}"/>
              </a:ext>
            </a:extLst>
          </p:cNvPr>
          <p:cNvPicPr>
            <a:picLocks noChangeAspect="1"/>
          </p:cNvPicPr>
          <p:nvPr/>
        </p:nvPicPr>
        <p:blipFill>
          <a:blip r:embed="rId10"/>
          <a:stretch>
            <a:fillRect/>
          </a:stretch>
        </p:blipFill>
        <p:spPr>
          <a:xfrm>
            <a:off x="4219205" y="5691141"/>
            <a:ext cx="4286250" cy="571500"/>
          </a:xfrm>
          <a:prstGeom prst="rect">
            <a:avLst/>
          </a:prstGeom>
        </p:spPr>
      </p:pic>
    </p:spTree>
    <p:extLst>
      <p:ext uri="{BB962C8B-B14F-4D97-AF65-F5344CB8AC3E}">
        <p14:creationId xmlns:p14="http://schemas.microsoft.com/office/powerpoint/2010/main" val="16939872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sz="3600" dirty="0"/>
              <a:t>Recitation 26. </a:t>
            </a:r>
            <a:r>
              <a:rPr lang="en-GB" sz="3600" dirty="0"/>
              <a:t>Poisson and Gamma Generalized Linear Models</a:t>
            </a:r>
            <a:endParaRPr lang="en-US" sz="36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34734"/>
            <a:ext cx="12170547" cy="6173157"/>
          </a:xfrm>
        </p:spPr>
        <p:txBody>
          <a:bodyPr/>
          <a:lstStyle/>
          <a:p>
            <a:r>
              <a:rPr lang="en-US" sz="2400" dirty="0"/>
              <a:t>To find </a:t>
            </a:r>
            <a:r>
              <a:rPr lang="en-US" sz="2400" b="1" dirty="0"/>
              <a:t>MLE</a:t>
            </a:r>
            <a:r>
              <a:rPr lang="en-US" sz="2400" dirty="0"/>
              <a:t>, we take </a:t>
            </a:r>
            <a:r>
              <a:rPr lang="en-US" sz="2400" b="1" dirty="0"/>
              <a:t>derivative</a:t>
            </a:r>
            <a:r>
              <a:rPr lang="en-US" sz="2400" dirty="0"/>
              <a:t> of </a:t>
            </a:r>
            <a:r>
              <a:rPr lang="en-US" sz="2400" b="1" dirty="0"/>
              <a:t>log </a:t>
            </a:r>
            <a:r>
              <a:rPr lang="en-US" sz="2400" b="1" dirty="0" err="1"/>
              <a:t>likel</a:t>
            </a:r>
            <a:r>
              <a:rPr lang="en-US" sz="2400" dirty="0"/>
              <a:t> and equate it to 0, we assume that X is a row vector</a:t>
            </a:r>
          </a:p>
          <a:p>
            <a:r>
              <a:rPr lang="en-US" sz="2400" b="1" dirty="0"/>
              <a:t>Beta</a:t>
            </a:r>
            <a:r>
              <a:rPr lang="en-US" sz="2400" dirty="0"/>
              <a:t> that </a:t>
            </a:r>
            <a:r>
              <a:rPr lang="en-US" sz="2400" b="1" dirty="0"/>
              <a:t>maximizes MLE </a:t>
            </a:r>
            <a:r>
              <a:rPr lang="en-US" sz="2400" dirty="0"/>
              <a:t>from solving grad(l)=0, </a:t>
            </a:r>
            <a:r>
              <a:rPr lang="en-US" sz="2400" b="1" dirty="0"/>
              <a:t>does not have closed form</a:t>
            </a:r>
            <a:r>
              <a:rPr lang="en-US" sz="2400" dirty="0"/>
              <a:t>, but we can use </a:t>
            </a:r>
            <a:r>
              <a:rPr lang="en-US" sz="2400" b="1" dirty="0"/>
              <a:t>optimization algorithms</a:t>
            </a:r>
          </a:p>
          <a:p>
            <a:r>
              <a:rPr lang="en-US" sz="2400" dirty="0"/>
              <a:t>Finally, we want to show that beta’s found above are </a:t>
            </a:r>
            <a:r>
              <a:rPr lang="en-US" sz="2400" b="1" dirty="0"/>
              <a:t>maximizers</a:t>
            </a:r>
            <a:r>
              <a:rPr lang="en-US" sz="2400" dirty="0"/>
              <a:t>, that is function is </a:t>
            </a:r>
            <a:r>
              <a:rPr lang="en-US" sz="2400" b="1" dirty="0"/>
              <a:t>concave</a:t>
            </a:r>
          </a:p>
          <a:p>
            <a:r>
              <a:rPr lang="en-US" sz="2400" dirty="0"/>
              <a:t>To do that, we find </a:t>
            </a:r>
            <a:r>
              <a:rPr lang="en-US" sz="2400" b="1" dirty="0"/>
              <a:t>2</a:t>
            </a:r>
            <a:r>
              <a:rPr lang="en-US" sz="2400" b="1" baseline="30000" dirty="0"/>
              <a:t>nd</a:t>
            </a:r>
            <a:r>
              <a:rPr lang="en-US" sz="2400" b="1" dirty="0"/>
              <a:t> derivative </a:t>
            </a:r>
            <a:r>
              <a:rPr lang="en-US" sz="2400" dirty="0"/>
              <a:t>of log </a:t>
            </a:r>
            <a:r>
              <a:rPr lang="en-US" sz="2400" dirty="0" err="1"/>
              <a:t>likel</a:t>
            </a:r>
            <a:r>
              <a:rPr lang="en-US" sz="2400" dirty="0"/>
              <a:t> </a:t>
            </a:r>
          </a:p>
          <a:p>
            <a:pPr marL="0" indent="0">
              <a:buNone/>
            </a:pPr>
            <a:r>
              <a:rPr lang="en-US" sz="2400" dirty="0"/>
              <a:t>and it equals to </a:t>
            </a:r>
            <a:r>
              <a:rPr lang="en-US" sz="2400" b="1" dirty="0"/>
              <a:t>A*A’</a:t>
            </a:r>
            <a:r>
              <a:rPr lang="en-US" sz="2400" dirty="0"/>
              <a:t> which is </a:t>
            </a:r>
            <a:r>
              <a:rPr lang="en-US" sz="2400" b="1" dirty="0"/>
              <a:t>symmetric</a:t>
            </a:r>
            <a:r>
              <a:rPr lang="en-US" sz="2400" dirty="0"/>
              <a:t> matrix </a:t>
            </a:r>
          </a:p>
          <a:p>
            <a:pPr marL="0" indent="0">
              <a:buNone/>
            </a:pPr>
            <a:r>
              <a:rPr lang="en-US" sz="2400" dirty="0"/>
              <a:t>and has </a:t>
            </a:r>
            <a:r>
              <a:rPr lang="en-US" sz="2400" b="1" dirty="0"/>
              <a:t>all positive eigenvalues</a:t>
            </a:r>
            <a:r>
              <a:rPr lang="en-US" sz="2400" dirty="0"/>
              <a:t>, so –A*A’ – </a:t>
            </a:r>
          </a:p>
          <a:p>
            <a:pPr marL="0" indent="0">
              <a:buNone/>
            </a:pPr>
            <a:r>
              <a:rPr lang="en-US" sz="2400" b="1" dirty="0"/>
              <a:t>negative</a:t>
            </a:r>
            <a:r>
              <a:rPr lang="en-US" sz="2400" dirty="0"/>
              <a:t>  eigenvalues, so concave function</a:t>
            </a:r>
          </a:p>
          <a:p>
            <a:r>
              <a:rPr lang="en-US" sz="2400" dirty="0"/>
              <a:t>A matrix is said to be </a:t>
            </a:r>
            <a:r>
              <a:rPr lang="en-US" sz="2400" b="1" dirty="0"/>
              <a:t>symmetric</a:t>
            </a:r>
            <a:r>
              <a:rPr lang="en-US" sz="2400" dirty="0"/>
              <a:t> if the matrix </a:t>
            </a:r>
          </a:p>
          <a:p>
            <a:pPr marL="0" indent="0">
              <a:buNone/>
            </a:pPr>
            <a:r>
              <a:rPr lang="en-US" sz="2400" dirty="0"/>
              <a:t>Is </a:t>
            </a:r>
            <a:r>
              <a:rPr lang="en-US" sz="2400" b="1" dirty="0"/>
              <a:t>square</a:t>
            </a:r>
            <a:r>
              <a:rPr lang="en-US" sz="2400" dirty="0"/>
              <a:t> and its </a:t>
            </a:r>
            <a:r>
              <a:rPr lang="en-US" sz="2400" b="1" dirty="0"/>
              <a:t>transpose is equal to itself</a:t>
            </a:r>
          </a:p>
          <a:p>
            <a:endParaRPr lang="en-US" dirty="0"/>
          </a:p>
        </p:txBody>
      </p:sp>
      <p:pic>
        <p:nvPicPr>
          <p:cNvPr id="6" name="Picture 5">
            <a:extLst>
              <a:ext uri="{FF2B5EF4-FFF2-40B4-BE49-F238E27FC236}">
                <a16:creationId xmlns:a16="http://schemas.microsoft.com/office/drawing/2014/main" id="{EAF66D5C-032A-47C8-B137-A0990406E863}"/>
              </a:ext>
            </a:extLst>
          </p:cNvPr>
          <p:cNvPicPr>
            <a:picLocks noChangeAspect="1"/>
          </p:cNvPicPr>
          <p:nvPr/>
        </p:nvPicPr>
        <p:blipFill>
          <a:blip r:embed="rId2"/>
          <a:stretch>
            <a:fillRect/>
          </a:stretch>
        </p:blipFill>
        <p:spPr>
          <a:xfrm>
            <a:off x="6125461" y="2108909"/>
            <a:ext cx="6040170" cy="4629242"/>
          </a:xfrm>
          <a:prstGeom prst="rect">
            <a:avLst/>
          </a:prstGeom>
        </p:spPr>
      </p:pic>
    </p:spTree>
    <p:extLst>
      <p:ext uri="{BB962C8B-B14F-4D97-AF65-F5344CB8AC3E}">
        <p14:creationId xmlns:p14="http://schemas.microsoft.com/office/powerpoint/2010/main" val="2374976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sz="3600" dirty="0"/>
              <a:t>Recitation 26. </a:t>
            </a:r>
            <a:r>
              <a:rPr lang="en-GB" sz="3600" dirty="0"/>
              <a:t>Poisson and Gamma Generalized Linear Models</a:t>
            </a:r>
            <a:endParaRPr lang="en-US" sz="36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23784"/>
            <a:ext cx="12170547" cy="6258756"/>
          </a:xfrm>
        </p:spPr>
        <p:txBody>
          <a:bodyPr>
            <a:normAutofit/>
          </a:bodyPr>
          <a:lstStyle/>
          <a:p>
            <a:r>
              <a:rPr lang="en-US" sz="2400" dirty="0"/>
              <a:t>No, we aim to find CI for beta</a:t>
            </a:r>
          </a:p>
          <a:p>
            <a:r>
              <a:rPr lang="en-US" sz="2400" dirty="0"/>
              <a:t>To do that, earlier we have found </a:t>
            </a:r>
            <a:r>
              <a:rPr lang="en-US" sz="2400" dirty="0" err="1"/>
              <a:t>beta_mle</a:t>
            </a:r>
            <a:r>
              <a:rPr lang="en-US" sz="2400" dirty="0"/>
              <a:t>, so we have</a:t>
            </a:r>
          </a:p>
          <a:p>
            <a:pPr marL="0" indent="0">
              <a:buNone/>
            </a:pPr>
            <a:r>
              <a:rPr lang="en-US" sz="2400" dirty="0"/>
              <a:t>That is asymptotically centralized MLE estimator converges to Normal distribution with mean 0 and variance= inverse of FI; then we multiply by sqrt(FI) and get N(0,1) </a:t>
            </a:r>
          </a:p>
          <a:p>
            <a:r>
              <a:rPr lang="en-US" sz="2400" dirty="0"/>
              <a:t>Having done that, we can use 2 methods for</a:t>
            </a:r>
          </a:p>
          <a:p>
            <a:pPr marL="0" indent="0">
              <a:buNone/>
            </a:pPr>
            <a:r>
              <a:rPr lang="en-US" sz="2400" dirty="0"/>
              <a:t>Finding out CI for beta if we simplify multivariate</a:t>
            </a:r>
          </a:p>
          <a:p>
            <a:pPr marL="0" indent="0">
              <a:buNone/>
            </a:pPr>
            <a:r>
              <a:rPr lang="en-US" sz="2400" dirty="0"/>
              <a:t>Beta to bivariate case</a:t>
            </a:r>
          </a:p>
          <a:p>
            <a:r>
              <a:rPr lang="en-US" sz="2400" dirty="0"/>
              <a:t>1</a:t>
            </a:r>
            <a:r>
              <a:rPr lang="en-US" sz="2400" baseline="30000" dirty="0"/>
              <a:t>st</a:t>
            </a:r>
            <a:r>
              <a:rPr lang="en-US" sz="2400" dirty="0"/>
              <a:t> method is just go with N(0,1) separately</a:t>
            </a:r>
          </a:p>
          <a:p>
            <a:pPr marL="0" indent="0">
              <a:buNone/>
            </a:pPr>
            <a:r>
              <a:rPr lang="en-US" sz="2400" dirty="0"/>
              <a:t>As beta_1 and beta_2 are independent and</a:t>
            </a:r>
          </a:p>
          <a:p>
            <a:pPr marL="0" indent="0">
              <a:buNone/>
            </a:pPr>
            <a:r>
              <a:rPr lang="en-US" sz="2400" dirty="0"/>
              <a:t>We get square region</a:t>
            </a:r>
          </a:p>
          <a:p>
            <a:r>
              <a:rPr lang="en-US" sz="2400" dirty="0"/>
              <a:t>2</a:t>
            </a:r>
            <a:r>
              <a:rPr lang="en-US" sz="2400" baseline="30000" dirty="0"/>
              <a:t>nd</a:t>
            </a:r>
            <a:r>
              <a:rPr lang="en-US" sz="2400" dirty="0"/>
              <a:t> method is to square the estimator and</a:t>
            </a:r>
          </a:p>
          <a:p>
            <a:pPr marL="0" indent="0">
              <a:buNone/>
            </a:pPr>
            <a:r>
              <a:rPr lang="en-US" sz="2400" dirty="0"/>
              <a:t>Get Chi-squared distribution and get disc-shaped</a:t>
            </a:r>
          </a:p>
          <a:p>
            <a:pPr marL="0" indent="0">
              <a:buNone/>
            </a:pPr>
            <a:r>
              <a:rPr lang="en-US" sz="2400" dirty="0"/>
              <a:t>region</a:t>
            </a:r>
          </a:p>
        </p:txBody>
      </p:sp>
      <p:pic>
        <p:nvPicPr>
          <p:cNvPr id="4" name="Picture 3">
            <a:extLst>
              <a:ext uri="{FF2B5EF4-FFF2-40B4-BE49-F238E27FC236}">
                <a16:creationId xmlns:a16="http://schemas.microsoft.com/office/drawing/2014/main" id="{B55D4617-3068-4535-820C-3D8C961A69B6}"/>
              </a:ext>
            </a:extLst>
          </p:cNvPr>
          <p:cNvPicPr>
            <a:picLocks noChangeAspect="1"/>
          </p:cNvPicPr>
          <p:nvPr/>
        </p:nvPicPr>
        <p:blipFill>
          <a:blip r:embed="rId2"/>
          <a:stretch>
            <a:fillRect/>
          </a:stretch>
        </p:blipFill>
        <p:spPr>
          <a:xfrm>
            <a:off x="6063452" y="2156706"/>
            <a:ext cx="6107835" cy="4648027"/>
          </a:xfrm>
          <a:prstGeom prst="rect">
            <a:avLst/>
          </a:prstGeom>
        </p:spPr>
      </p:pic>
      <p:pic>
        <p:nvPicPr>
          <p:cNvPr id="5" name="Picture 4">
            <a:extLst>
              <a:ext uri="{FF2B5EF4-FFF2-40B4-BE49-F238E27FC236}">
                <a16:creationId xmlns:a16="http://schemas.microsoft.com/office/drawing/2014/main" id="{B90EFADD-061A-4E59-BC31-EBB11F8CC4B7}"/>
              </a:ext>
            </a:extLst>
          </p:cNvPr>
          <p:cNvPicPr>
            <a:picLocks noChangeAspect="1"/>
          </p:cNvPicPr>
          <p:nvPr/>
        </p:nvPicPr>
        <p:blipFill>
          <a:blip r:embed="rId3"/>
          <a:stretch>
            <a:fillRect/>
          </a:stretch>
        </p:blipFill>
        <p:spPr>
          <a:xfrm>
            <a:off x="7242929" y="851284"/>
            <a:ext cx="3476625" cy="485775"/>
          </a:xfrm>
          <a:prstGeom prst="rect">
            <a:avLst/>
          </a:prstGeom>
        </p:spPr>
      </p:pic>
    </p:spTree>
    <p:extLst>
      <p:ext uri="{BB962C8B-B14F-4D97-AF65-F5344CB8AC3E}">
        <p14:creationId xmlns:p14="http://schemas.microsoft.com/office/powerpoint/2010/main" val="25118433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Generalized linear models</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61757"/>
            <a:ext cx="12170547" cy="6173157"/>
          </a:xfrm>
        </p:spPr>
        <p:txBody>
          <a:bodyPr>
            <a:normAutofit fontScale="92500" lnSpcReduction="10000"/>
          </a:bodyPr>
          <a:lstStyle/>
          <a:p>
            <a:r>
              <a:rPr lang="en-US" dirty="0"/>
              <a:t>GLM has </a:t>
            </a:r>
            <a:r>
              <a:rPr lang="en-US" b="1" dirty="0"/>
              <a:t>3 components</a:t>
            </a:r>
            <a:r>
              <a:rPr lang="en-US" dirty="0"/>
              <a:t>: 1) </a:t>
            </a:r>
            <a:r>
              <a:rPr lang="en-US" b="1" dirty="0"/>
              <a:t>linear predictor </a:t>
            </a:r>
            <a:r>
              <a:rPr lang="en-US" dirty="0"/>
              <a:t>2) </a:t>
            </a:r>
            <a:r>
              <a:rPr lang="en-US" b="1" dirty="0"/>
              <a:t>link function </a:t>
            </a:r>
            <a:r>
              <a:rPr lang="en-US" dirty="0"/>
              <a:t>3) </a:t>
            </a:r>
            <a:r>
              <a:rPr lang="en-US" b="1" dirty="0"/>
              <a:t>probability distribution</a:t>
            </a:r>
          </a:p>
          <a:p>
            <a:r>
              <a:rPr lang="en-US" b="1" dirty="0"/>
              <a:t>Linear predictor </a:t>
            </a:r>
            <a:r>
              <a:rPr lang="en-US" dirty="0"/>
              <a:t>is a </a:t>
            </a:r>
            <a:r>
              <a:rPr lang="en-US" b="1" dirty="0"/>
              <a:t>linear combination </a:t>
            </a:r>
            <a:r>
              <a:rPr lang="en-US" dirty="0"/>
              <a:t>of parameter b and explanatory variable x</a:t>
            </a:r>
          </a:p>
          <a:p>
            <a:r>
              <a:rPr lang="en-US" b="1" dirty="0"/>
              <a:t>Link function links</a:t>
            </a:r>
            <a:r>
              <a:rPr lang="en-US" dirty="0"/>
              <a:t> the </a:t>
            </a:r>
            <a:r>
              <a:rPr lang="en-US" b="1" dirty="0"/>
              <a:t>linear predictor </a:t>
            </a:r>
            <a:r>
              <a:rPr lang="en-US" dirty="0"/>
              <a:t>and the </a:t>
            </a:r>
            <a:r>
              <a:rPr lang="en-US" b="1" dirty="0"/>
              <a:t>parameter</a:t>
            </a:r>
            <a:r>
              <a:rPr lang="en-US" dirty="0"/>
              <a:t> for </a:t>
            </a:r>
            <a:r>
              <a:rPr lang="en-US" b="1" dirty="0"/>
              <a:t>probability distribution </a:t>
            </a:r>
            <a:r>
              <a:rPr lang="en-US" dirty="0"/>
              <a:t>(e.g. for </a:t>
            </a:r>
            <a:r>
              <a:rPr lang="en-US" b="1" dirty="0"/>
              <a:t>Poisson</a:t>
            </a:r>
            <a:r>
              <a:rPr lang="en-US" dirty="0"/>
              <a:t> regression we have </a:t>
            </a:r>
            <a:r>
              <a:rPr lang="en-US" b="1" dirty="0"/>
              <a:t>log link function, </a:t>
            </a:r>
            <a:r>
              <a:rPr lang="en-US" dirty="0"/>
              <a:t>as parameter for Poisson regression must be (+)</a:t>
            </a:r>
          </a:p>
          <a:p>
            <a:r>
              <a:rPr lang="en-US" dirty="0"/>
              <a:t>The </a:t>
            </a:r>
            <a:r>
              <a:rPr lang="en-US" b="1" dirty="0"/>
              <a:t>last component </a:t>
            </a:r>
            <a:r>
              <a:rPr lang="en-US" dirty="0"/>
              <a:t>is the </a:t>
            </a:r>
            <a:r>
              <a:rPr lang="en-US" b="1" dirty="0"/>
              <a:t>probability distribution</a:t>
            </a:r>
            <a:r>
              <a:rPr lang="en-US" dirty="0"/>
              <a:t>, which </a:t>
            </a:r>
            <a:r>
              <a:rPr lang="en-US" b="1" dirty="0"/>
              <a:t>generates</a:t>
            </a:r>
            <a:r>
              <a:rPr lang="en-US" dirty="0"/>
              <a:t> the observed </a:t>
            </a:r>
            <a:r>
              <a:rPr lang="en-US" b="1" dirty="0"/>
              <a:t>variable</a:t>
            </a:r>
            <a:r>
              <a:rPr lang="en-US" dirty="0"/>
              <a:t> y (e.g. we have </a:t>
            </a:r>
            <a:r>
              <a:rPr lang="en-US" b="1" dirty="0"/>
              <a:t>Poisson distribution here</a:t>
            </a:r>
            <a:r>
              <a:rPr lang="en-US" dirty="0"/>
              <a:t>, so model is Poisson regression)</a:t>
            </a:r>
          </a:p>
          <a:p>
            <a:r>
              <a:rPr lang="en-GB" b="1" i="0" dirty="0">
                <a:solidFill>
                  <a:srgbClr val="282829"/>
                </a:solidFill>
                <a:effectLst/>
                <a:latin typeface="-apple-system"/>
              </a:rPr>
              <a:t>LM models </a:t>
            </a:r>
            <a:r>
              <a:rPr lang="en-GB" b="0" i="0" dirty="0">
                <a:solidFill>
                  <a:srgbClr val="282829"/>
                </a:solidFill>
                <a:effectLst/>
                <a:latin typeface="-apple-system"/>
              </a:rPr>
              <a:t>are the </a:t>
            </a:r>
            <a:r>
              <a:rPr lang="en-GB" b="1" i="0" dirty="0">
                <a:solidFill>
                  <a:srgbClr val="282829"/>
                </a:solidFill>
                <a:effectLst/>
                <a:latin typeface="-apple-system"/>
              </a:rPr>
              <a:t>generalization</a:t>
            </a:r>
            <a:r>
              <a:rPr lang="en-GB" b="0" i="0" dirty="0">
                <a:solidFill>
                  <a:srgbClr val="282829"/>
                </a:solidFill>
                <a:effectLst/>
                <a:latin typeface="-apple-system"/>
              </a:rPr>
              <a:t> of the </a:t>
            </a:r>
            <a:r>
              <a:rPr lang="en-GB" b="1" i="0" dirty="0">
                <a:solidFill>
                  <a:srgbClr val="282829"/>
                </a:solidFill>
                <a:effectLst/>
                <a:latin typeface="-apple-system"/>
              </a:rPr>
              <a:t>linear regression model</a:t>
            </a:r>
            <a:r>
              <a:rPr lang="en-GB" b="0" i="0" dirty="0">
                <a:solidFill>
                  <a:srgbClr val="282829"/>
                </a:solidFill>
                <a:effectLst/>
                <a:latin typeface="-apple-system"/>
              </a:rPr>
              <a:t>. When we speak about this generalization. we mean that </a:t>
            </a:r>
            <a:r>
              <a:rPr lang="en-GB" b="1" i="0" dirty="0">
                <a:solidFill>
                  <a:srgbClr val="282829"/>
                </a:solidFill>
                <a:effectLst/>
                <a:latin typeface="-apple-system"/>
              </a:rPr>
              <a:t>rather than forcing a linear relationship </a:t>
            </a:r>
            <a:r>
              <a:rPr lang="en-GB" b="0" i="0" dirty="0">
                <a:solidFill>
                  <a:srgbClr val="282829"/>
                </a:solidFill>
                <a:effectLst/>
                <a:latin typeface="-apple-system"/>
              </a:rPr>
              <a:t>between the dependent and independent variables, it </a:t>
            </a:r>
            <a:r>
              <a:rPr lang="en-GB" b="1" i="0" dirty="0">
                <a:solidFill>
                  <a:srgbClr val="282829"/>
                </a:solidFill>
                <a:effectLst/>
                <a:latin typeface="-apple-system"/>
              </a:rPr>
              <a:t>allows the dependent variable</a:t>
            </a:r>
            <a:r>
              <a:rPr lang="en-GB" b="0" i="0" dirty="0">
                <a:solidFill>
                  <a:srgbClr val="282829"/>
                </a:solidFill>
                <a:effectLst/>
                <a:latin typeface="-apple-system"/>
              </a:rPr>
              <a:t> to be related with the independent variables through a </a:t>
            </a:r>
            <a:r>
              <a:rPr lang="en-GB" b="1" i="0" dirty="0">
                <a:solidFill>
                  <a:srgbClr val="282829"/>
                </a:solidFill>
                <a:effectLst/>
                <a:latin typeface="-apple-system"/>
              </a:rPr>
              <a:t>link function</a:t>
            </a:r>
          </a:p>
          <a:p>
            <a:r>
              <a:rPr lang="en-US" b="0" i="0" dirty="0">
                <a:solidFill>
                  <a:srgbClr val="282829"/>
                </a:solidFill>
                <a:effectLst/>
                <a:latin typeface="-apple-system"/>
              </a:rPr>
              <a:t>Here </a:t>
            </a:r>
            <a:r>
              <a:rPr lang="en-US" b="1" i="0" dirty="0">
                <a:solidFill>
                  <a:srgbClr val="282829"/>
                </a:solidFill>
                <a:effectLst/>
                <a:latin typeface="-apple-system"/>
              </a:rPr>
              <a:t>g</a:t>
            </a:r>
            <a:r>
              <a:rPr lang="en-US" b="0" i="0" dirty="0">
                <a:solidFill>
                  <a:srgbClr val="282829"/>
                </a:solidFill>
                <a:effectLst/>
                <a:latin typeface="-apple-system"/>
              </a:rPr>
              <a:t> </a:t>
            </a:r>
            <a:r>
              <a:rPr lang="en-US" b="0" i="0" dirty="0" err="1">
                <a:solidFill>
                  <a:srgbClr val="282829"/>
                </a:solidFill>
                <a:effectLst/>
                <a:latin typeface="-apple-system"/>
              </a:rPr>
              <a:t>i</a:t>
            </a:r>
            <a:r>
              <a:rPr lang="en-GB" b="0" i="0" dirty="0">
                <a:solidFill>
                  <a:srgbClr val="282829"/>
                </a:solidFill>
                <a:effectLst/>
                <a:latin typeface="-apple-system"/>
              </a:rPr>
              <a:t>s the </a:t>
            </a:r>
            <a:r>
              <a:rPr lang="en-GB" b="1" i="0" dirty="0">
                <a:solidFill>
                  <a:srgbClr val="282829"/>
                </a:solidFill>
                <a:effectLst/>
                <a:latin typeface="-apple-system"/>
              </a:rPr>
              <a:t>link function </a:t>
            </a:r>
            <a:r>
              <a:rPr lang="en-GB" b="0" i="0" dirty="0">
                <a:solidFill>
                  <a:srgbClr val="282829"/>
                </a:solidFill>
                <a:effectLst/>
                <a:latin typeface="-apple-system"/>
              </a:rPr>
              <a:t>through which we are relating </a:t>
            </a:r>
          </a:p>
          <a:p>
            <a:pPr marL="0" indent="0">
              <a:buNone/>
            </a:pPr>
            <a:r>
              <a:rPr lang="en-GB" b="0" i="0" dirty="0">
                <a:solidFill>
                  <a:srgbClr val="282829"/>
                </a:solidFill>
                <a:effectLst/>
                <a:latin typeface="-apple-system"/>
              </a:rPr>
              <a:t>the variables. Depending on the problem we can choose </a:t>
            </a:r>
          </a:p>
          <a:p>
            <a:pPr marL="0" indent="0">
              <a:buNone/>
            </a:pPr>
            <a:r>
              <a:rPr lang="en-GB" b="0" i="0" dirty="0">
                <a:solidFill>
                  <a:srgbClr val="282829"/>
                </a:solidFill>
                <a:effectLst/>
                <a:latin typeface="-apple-system"/>
              </a:rPr>
              <a:t>the </a:t>
            </a:r>
            <a:r>
              <a:rPr lang="en-GB" b="1" i="0" dirty="0">
                <a:solidFill>
                  <a:srgbClr val="282829"/>
                </a:solidFill>
                <a:effectLst/>
                <a:latin typeface="-apple-system"/>
              </a:rPr>
              <a:t>link function to be logit, </a:t>
            </a:r>
            <a:r>
              <a:rPr lang="en-GB" b="1" i="0" dirty="0" err="1">
                <a:solidFill>
                  <a:srgbClr val="282829"/>
                </a:solidFill>
                <a:effectLst/>
                <a:latin typeface="-apple-system"/>
              </a:rPr>
              <a:t>probit</a:t>
            </a:r>
            <a:r>
              <a:rPr lang="en-GB" b="1" i="0" dirty="0">
                <a:solidFill>
                  <a:srgbClr val="282829"/>
                </a:solidFill>
                <a:effectLst/>
                <a:latin typeface="-apple-system"/>
              </a:rPr>
              <a:t>, linear</a:t>
            </a:r>
          </a:p>
          <a:p>
            <a:pPr marL="0" indent="0">
              <a:buNone/>
            </a:pPr>
            <a:r>
              <a:rPr lang="en-GB" b="0" i="0" dirty="0">
                <a:solidFill>
                  <a:srgbClr val="282829"/>
                </a:solidFill>
                <a:effectLst/>
                <a:latin typeface="-apple-system"/>
              </a:rPr>
              <a:t> </a:t>
            </a:r>
            <a:endParaRPr lang="en-US" dirty="0"/>
          </a:p>
        </p:txBody>
      </p:sp>
      <p:pic>
        <p:nvPicPr>
          <p:cNvPr id="5" name="Picture 4">
            <a:extLst>
              <a:ext uri="{FF2B5EF4-FFF2-40B4-BE49-F238E27FC236}">
                <a16:creationId xmlns:a16="http://schemas.microsoft.com/office/drawing/2014/main" id="{EEA938C1-1345-49DE-BA6A-7421617773AA}"/>
              </a:ext>
            </a:extLst>
          </p:cNvPr>
          <p:cNvPicPr>
            <a:picLocks noChangeAspect="1"/>
          </p:cNvPicPr>
          <p:nvPr/>
        </p:nvPicPr>
        <p:blipFill>
          <a:blip r:embed="rId2"/>
          <a:stretch>
            <a:fillRect/>
          </a:stretch>
        </p:blipFill>
        <p:spPr>
          <a:xfrm>
            <a:off x="7753350" y="5086350"/>
            <a:ext cx="4467872" cy="1756537"/>
          </a:xfrm>
          <a:prstGeom prst="rect">
            <a:avLst/>
          </a:prstGeom>
          <a:ln>
            <a:solidFill>
              <a:schemeClr val="tx1"/>
            </a:solidFill>
          </a:ln>
        </p:spPr>
      </p:pic>
      <p:pic>
        <p:nvPicPr>
          <p:cNvPr id="10" name="Picture 9">
            <a:extLst>
              <a:ext uri="{FF2B5EF4-FFF2-40B4-BE49-F238E27FC236}">
                <a16:creationId xmlns:a16="http://schemas.microsoft.com/office/drawing/2014/main" id="{D46015CD-F01B-4372-916E-241FAC6B8C3C}"/>
              </a:ext>
            </a:extLst>
          </p:cNvPr>
          <p:cNvPicPr>
            <a:picLocks noChangeAspect="1"/>
          </p:cNvPicPr>
          <p:nvPr/>
        </p:nvPicPr>
        <p:blipFill>
          <a:blip r:embed="rId3"/>
          <a:stretch>
            <a:fillRect/>
          </a:stretch>
        </p:blipFill>
        <p:spPr>
          <a:xfrm>
            <a:off x="8543184" y="4530154"/>
            <a:ext cx="2507914" cy="422846"/>
          </a:xfrm>
          <a:prstGeom prst="rect">
            <a:avLst/>
          </a:prstGeom>
          <a:ln>
            <a:solidFill>
              <a:schemeClr val="tx1"/>
            </a:solidFill>
          </a:ln>
        </p:spPr>
      </p:pic>
    </p:spTree>
    <p:extLst>
      <p:ext uri="{BB962C8B-B14F-4D97-AF65-F5344CB8AC3E}">
        <p14:creationId xmlns:p14="http://schemas.microsoft.com/office/powerpoint/2010/main" val="779060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sz="3600" dirty="0"/>
              <a:t>Recitation 26. </a:t>
            </a:r>
            <a:r>
              <a:rPr lang="en-GB" sz="3600" dirty="0"/>
              <a:t>Poisson and Gamma Generalized Linear Models</a:t>
            </a:r>
            <a:endParaRPr lang="en-US" sz="36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68172"/>
            <a:ext cx="12170547" cy="6214368"/>
          </a:xfrm>
        </p:spPr>
        <p:txBody>
          <a:bodyPr>
            <a:normAutofit/>
          </a:bodyPr>
          <a:lstStyle/>
          <a:p>
            <a:r>
              <a:rPr lang="en-US" sz="2400" dirty="0"/>
              <a:t>Now, we discuss how to estimate sqrt(FI)</a:t>
            </a:r>
          </a:p>
          <a:p>
            <a:r>
              <a:rPr lang="en-US" sz="2400" dirty="0"/>
              <a:t>To find that, we need to find 1</a:t>
            </a:r>
            <a:r>
              <a:rPr lang="en-US" sz="2400" baseline="30000" dirty="0"/>
              <a:t>st</a:t>
            </a:r>
            <a:r>
              <a:rPr lang="en-US" sz="2400" dirty="0"/>
              <a:t> FI, we use estimator for Fisher information</a:t>
            </a:r>
          </a:p>
          <a:p>
            <a:r>
              <a:rPr lang="en-US" sz="2400" dirty="0"/>
              <a:t>As FI is defined through expected values, we can replace that with averages, and in place of beta’s we insert MLE estimates for beta’s</a:t>
            </a:r>
          </a:p>
          <a:p>
            <a:r>
              <a:rPr lang="en-US" sz="2400" dirty="0"/>
              <a:t>Another way is to square the estimator</a:t>
            </a:r>
          </a:p>
          <a:p>
            <a:pPr marL="0" indent="0">
              <a:buNone/>
            </a:pPr>
            <a:r>
              <a:rPr lang="en-US" sz="2400" dirty="0"/>
              <a:t>And thus we will get Chi-squared distribution</a:t>
            </a:r>
          </a:p>
          <a:p>
            <a:pPr marL="0" indent="0">
              <a:buNone/>
            </a:pPr>
            <a:r>
              <a:rPr lang="en-US" sz="2400" dirty="0"/>
              <a:t>And specify confidence region for that value</a:t>
            </a:r>
          </a:p>
          <a:p>
            <a:r>
              <a:rPr lang="en-US" sz="2400" dirty="0"/>
              <a:t>We will get a sphere region for beta</a:t>
            </a:r>
          </a:p>
        </p:txBody>
      </p:sp>
      <p:pic>
        <p:nvPicPr>
          <p:cNvPr id="5" name="Picture 4">
            <a:extLst>
              <a:ext uri="{FF2B5EF4-FFF2-40B4-BE49-F238E27FC236}">
                <a16:creationId xmlns:a16="http://schemas.microsoft.com/office/drawing/2014/main" id="{F5B07850-9958-46C1-AC5A-F6C812496AEF}"/>
              </a:ext>
            </a:extLst>
          </p:cNvPr>
          <p:cNvPicPr>
            <a:picLocks noChangeAspect="1"/>
          </p:cNvPicPr>
          <p:nvPr/>
        </p:nvPicPr>
        <p:blipFill>
          <a:blip r:embed="rId2"/>
          <a:stretch>
            <a:fillRect/>
          </a:stretch>
        </p:blipFill>
        <p:spPr>
          <a:xfrm>
            <a:off x="5873342" y="1908235"/>
            <a:ext cx="6218044" cy="4854857"/>
          </a:xfrm>
          <a:prstGeom prst="rect">
            <a:avLst/>
          </a:prstGeom>
        </p:spPr>
      </p:pic>
    </p:spTree>
    <p:extLst>
      <p:ext uri="{BB962C8B-B14F-4D97-AF65-F5344CB8AC3E}">
        <p14:creationId xmlns:p14="http://schemas.microsoft.com/office/powerpoint/2010/main" val="2370449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Autofit/>
          </a:bodyPr>
          <a:lstStyle/>
          <a:p>
            <a:r>
              <a:rPr lang="en-US" sz="3600" dirty="0"/>
              <a:t>Recitation 26. </a:t>
            </a:r>
            <a:r>
              <a:rPr lang="en-GB" sz="3600" dirty="0"/>
              <a:t>Poisson and Gamma Generalized Linear Models</a:t>
            </a:r>
            <a:endParaRPr lang="en-US" sz="3600"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32660"/>
            <a:ext cx="12170547" cy="6249879"/>
          </a:xfrm>
        </p:spPr>
        <p:txBody>
          <a:bodyPr>
            <a:normAutofit/>
          </a:bodyPr>
          <a:lstStyle/>
          <a:p>
            <a:r>
              <a:rPr lang="en-US" sz="2400" dirty="0"/>
              <a:t>Now, we discuss the issue of overdispersion that we can observe in our dataset, that is a lot more variation happening in response variables, than actually Poisson distribution is able to account for (because in Poisson, mean=var), so in those cases we can use Gamma distribution</a:t>
            </a:r>
          </a:p>
          <a:p>
            <a:r>
              <a:rPr lang="en-US" sz="2400" dirty="0"/>
              <a:t>So, we write down PDF of gamma distribution in its usual and canonical form and identify parameters b(theta) and phi</a:t>
            </a:r>
          </a:p>
          <a:p>
            <a:r>
              <a:rPr lang="en-US" sz="2400" dirty="0"/>
              <a:t>We know that                          and we got</a:t>
            </a:r>
          </a:p>
          <a:p>
            <a:pPr marL="0" indent="0">
              <a:buNone/>
            </a:pPr>
            <a:r>
              <a:rPr lang="en-US" sz="2400" dirty="0"/>
              <a:t>Last equality from canonical form</a:t>
            </a:r>
          </a:p>
          <a:p>
            <a:r>
              <a:rPr lang="en-US" sz="2400" dirty="0"/>
              <a:t>As mean equals to b</a:t>
            </a:r>
          </a:p>
          <a:p>
            <a:r>
              <a:rPr lang="en-US" sz="2400" dirty="0"/>
              <a:t>Then we express parameter b in terms of</a:t>
            </a:r>
          </a:p>
          <a:p>
            <a:pPr marL="0" indent="0">
              <a:buNone/>
            </a:pPr>
            <a:r>
              <a:rPr lang="en-US" sz="2400" dirty="0"/>
              <a:t>Theta, which equals to X*beta</a:t>
            </a:r>
          </a:p>
          <a:p>
            <a:r>
              <a:rPr lang="en-US" sz="2400" dirty="0"/>
              <a:t>To make sure that variance if positive,</a:t>
            </a:r>
          </a:p>
          <a:p>
            <a:pPr marL="0" indent="0">
              <a:buNone/>
            </a:pPr>
            <a:r>
              <a:rPr lang="en-US" sz="2400" dirty="0"/>
              <a:t>We incorporate – into beta or we can use</a:t>
            </a:r>
          </a:p>
          <a:p>
            <a:pPr marL="0" indent="0">
              <a:buNone/>
            </a:pPr>
            <a:r>
              <a:rPr lang="en-US" sz="2400" dirty="0"/>
              <a:t>Different link function </a:t>
            </a:r>
          </a:p>
          <a:p>
            <a:endParaRPr lang="en-US" sz="2400" dirty="0"/>
          </a:p>
        </p:txBody>
      </p:sp>
      <p:pic>
        <p:nvPicPr>
          <p:cNvPr id="6" name="Picture 5">
            <a:extLst>
              <a:ext uri="{FF2B5EF4-FFF2-40B4-BE49-F238E27FC236}">
                <a16:creationId xmlns:a16="http://schemas.microsoft.com/office/drawing/2014/main" id="{B68C4A1F-F7F8-451E-B7A7-D0DE436A3F0E}"/>
              </a:ext>
            </a:extLst>
          </p:cNvPr>
          <p:cNvPicPr>
            <a:picLocks noChangeAspect="1"/>
          </p:cNvPicPr>
          <p:nvPr/>
        </p:nvPicPr>
        <p:blipFill>
          <a:blip r:embed="rId2"/>
          <a:stretch>
            <a:fillRect/>
          </a:stretch>
        </p:blipFill>
        <p:spPr>
          <a:xfrm>
            <a:off x="5571756" y="2069329"/>
            <a:ext cx="6551664" cy="4788671"/>
          </a:xfrm>
          <a:prstGeom prst="rect">
            <a:avLst/>
          </a:prstGeom>
        </p:spPr>
      </p:pic>
      <p:pic>
        <p:nvPicPr>
          <p:cNvPr id="7" name="Picture 6">
            <a:extLst>
              <a:ext uri="{FF2B5EF4-FFF2-40B4-BE49-F238E27FC236}">
                <a16:creationId xmlns:a16="http://schemas.microsoft.com/office/drawing/2014/main" id="{E5F57B72-2DEF-4A7F-860B-703C88E2EB54}"/>
              </a:ext>
            </a:extLst>
          </p:cNvPr>
          <p:cNvPicPr>
            <a:picLocks noChangeAspect="1"/>
          </p:cNvPicPr>
          <p:nvPr/>
        </p:nvPicPr>
        <p:blipFill>
          <a:blip r:embed="rId3"/>
          <a:stretch>
            <a:fillRect/>
          </a:stretch>
        </p:blipFill>
        <p:spPr>
          <a:xfrm>
            <a:off x="2106041" y="2413108"/>
            <a:ext cx="1658089" cy="430778"/>
          </a:xfrm>
          <a:prstGeom prst="rect">
            <a:avLst/>
          </a:prstGeom>
        </p:spPr>
      </p:pic>
      <p:pic>
        <p:nvPicPr>
          <p:cNvPr id="8" name="Picture 7">
            <a:extLst>
              <a:ext uri="{FF2B5EF4-FFF2-40B4-BE49-F238E27FC236}">
                <a16:creationId xmlns:a16="http://schemas.microsoft.com/office/drawing/2014/main" id="{E7E5D245-AEE7-4ACB-88E6-9DA970F7BFB9}"/>
              </a:ext>
            </a:extLst>
          </p:cNvPr>
          <p:cNvPicPr>
            <a:picLocks noChangeAspect="1"/>
          </p:cNvPicPr>
          <p:nvPr/>
        </p:nvPicPr>
        <p:blipFill>
          <a:blip r:embed="rId4"/>
          <a:stretch>
            <a:fillRect/>
          </a:stretch>
        </p:blipFill>
        <p:spPr>
          <a:xfrm>
            <a:off x="2943271" y="3266243"/>
            <a:ext cx="936271" cy="471822"/>
          </a:xfrm>
          <a:prstGeom prst="rect">
            <a:avLst/>
          </a:prstGeom>
        </p:spPr>
      </p:pic>
      <p:pic>
        <p:nvPicPr>
          <p:cNvPr id="9" name="Picture 8">
            <a:extLst>
              <a:ext uri="{FF2B5EF4-FFF2-40B4-BE49-F238E27FC236}">
                <a16:creationId xmlns:a16="http://schemas.microsoft.com/office/drawing/2014/main" id="{EA37E678-7089-4C57-8155-4BC638C15F22}"/>
              </a:ext>
            </a:extLst>
          </p:cNvPr>
          <p:cNvPicPr>
            <a:picLocks noChangeAspect="1"/>
          </p:cNvPicPr>
          <p:nvPr/>
        </p:nvPicPr>
        <p:blipFill>
          <a:blip r:embed="rId5"/>
          <a:stretch>
            <a:fillRect/>
          </a:stretch>
        </p:blipFill>
        <p:spPr>
          <a:xfrm>
            <a:off x="3854899" y="4258989"/>
            <a:ext cx="1701744" cy="387656"/>
          </a:xfrm>
          <a:prstGeom prst="rect">
            <a:avLst/>
          </a:prstGeom>
        </p:spPr>
      </p:pic>
    </p:spTree>
    <p:extLst>
      <p:ext uri="{BB962C8B-B14F-4D97-AF65-F5344CB8AC3E}">
        <p14:creationId xmlns:p14="http://schemas.microsoft.com/office/powerpoint/2010/main" val="17526777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Recitation 27. Hypothesis tests for logistic regression</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200" dirty="0"/>
              <a:t>We can use linear regression, but we can have predictions outside range of (0,1)</a:t>
            </a:r>
          </a:p>
          <a:p>
            <a:r>
              <a:rPr lang="en-US" sz="2200" dirty="0"/>
              <a:t>We can choose a lot of different ways of parametrizing PMF in terms of some real number for GLM problems, but canonical setup leads to concave loss function when finding out MLE, so we can optimize it easily</a:t>
            </a:r>
          </a:p>
          <a:p>
            <a:r>
              <a:rPr lang="en-US" sz="2200" dirty="0"/>
              <a:t>In logistic reg, we choose Y</a:t>
            </a:r>
          </a:p>
          <a:p>
            <a:pPr marL="0" indent="0">
              <a:buNone/>
            </a:pPr>
            <a:r>
              <a:rPr lang="en-US" sz="2200" dirty="0"/>
              <a:t>to be Ber(p) and write PMF in</a:t>
            </a:r>
          </a:p>
          <a:p>
            <a:pPr marL="0" indent="0">
              <a:buNone/>
            </a:pPr>
            <a:r>
              <a:rPr lang="en-US" sz="2200" dirty="0"/>
              <a:t>Canonical form and identify</a:t>
            </a:r>
          </a:p>
          <a:p>
            <a:pPr marL="0" indent="0">
              <a:buNone/>
            </a:pPr>
            <a:r>
              <a:rPr lang="en-US" sz="2200" dirty="0"/>
              <a:t>Theta and b(theta)</a:t>
            </a:r>
          </a:p>
          <a:p>
            <a:r>
              <a:rPr lang="en-US" sz="2200" dirty="0"/>
              <a:t>Then we replace p with theta</a:t>
            </a:r>
          </a:p>
          <a:p>
            <a:pPr marL="0" indent="0">
              <a:buNone/>
            </a:pPr>
            <a:r>
              <a:rPr lang="en-US" sz="2200" dirty="0"/>
              <a:t> substitute X’*beta in place of</a:t>
            </a:r>
          </a:p>
          <a:p>
            <a:pPr marL="0" indent="0">
              <a:buNone/>
            </a:pPr>
            <a:r>
              <a:rPr lang="en-US" sz="2200" dirty="0"/>
              <a:t>theta and get new PMF</a:t>
            </a:r>
          </a:p>
          <a:p>
            <a:r>
              <a:rPr lang="en-US" sz="2200" dirty="0"/>
              <a:t>Having PMF, we use MLE to</a:t>
            </a:r>
          </a:p>
          <a:p>
            <a:pPr marL="0" indent="0">
              <a:buNone/>
            </a:pPr>
            <a:r>
              <a:rPr lang="en-US" sz="2200" dirty="0"/>
              <a:t>Find optimal beta’s (argmax b)</a:t>
            </a:r>
          </a:p>
          <a:p>
            <a:r>
              <a:rPr lang="en-US" sz="2200" dirty="0"/>
              <a:t>We will do hypothesis test using</a:t>
            </a:r>
          </a:p>
          <a:p>
            <a:pPr marL="0" indent="0">
              <a:buNone/>
            </a:pPr>
            <a:r>
              <a:rPr lang="en-US" sz="2200" dirty="0"/>
              <a:t>Wald’s test and likelihood ratio test</a:t>
            </a:r>
          </a:p>
        </p:txBody>
      </p:sp>
      <p:pic>
        <p:nvPicPr>
          <p:cNvPr id="5" name="Picture 4">
            <a:extLst>
              <a:ext uri="{FF2B5EF4-FFF2-40B4-BE49-F238E27FC236}">
                <a16:creationId xmlns:a16="http://schemas.microsoft.com/office/drawing/2014/main" id="{CBF4CA62-53F2-4941-9002-A44EDE2C1E88}"/>
              </a:ext>
            </a:extLst>
          </p:cNvPr>
          <p:cNvPicPr>
            <a:picLocks noChangeAspect="1"/>
          </p:cNvPicPr>
          <p:nvPr/>
        </p:nvPicPr>
        <p:blipFill>
          <a:blip r:embed="rId2"/>
          <a:stretch>
            <a:fillRect/>
          </a:stretch>
        </p:blipFill>
        <p:spPr>
          <a:xfrm>
            <a:off x="4086224" y="2243137"/>
            <a:ext cx="8092465" cy="4540517"/>
          </a:xfrm>
          <a:prstGeom prst="rect">
            <a:avLst/>
          </a:prstGeom>
        </p:spPr>
      </p:pic>
    </p:spTree>
    <p:extLst>
      <p:ext uri="{BB962C8B-B14F-4D97-AF65-F5344CB8AC3E}">
        <p14:creationId xmlns:p14="http://schemas.microsoft.com/office/powerpoint/2010/main" val="19833440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Recitation 27. Hypothesis tests for logistic regression</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14350"/>
            <a:ext cx="12170547" cy="6268189"/>
          </a:xfrm>
        </p:spPr>
        <p:txBody>
          <a:bodyPr>
            <a:normAutofit/>
          </a:bodyPr>
          <a:lstStyle/>
          <a:p>
            <a:r>
              <a:rPr lang="en-US" sz="2400" dirty="0"/>
              <a:t>We are interested in doing hypothesis test for beta, specifically only 1 </a:t>
            </a:r>
            <a:r>
              <a:rPr lang="en-US" sz="2400" dirty="0" err="1"/>
              <a:t>bj</a:t>
            </a:r>
            <a:endParaRPr lang="en-US" sz="2400" dirty="0"/>
          </a:p>
          <a:p>
            <a:r>
              <a:rPr lang="en-US" sz="2400" dirty="0"/>
              <a:t>We have asymptotically normality leading to multivariate gaussian, so to get the variance for </a:t>
            </a:r>
            <a:r>
              <a:rPr lang="en-US" sz="2400" dirty="0" err="1"/>
              <a:t>bj</a:t>
            </a:r>
            <a:r>
              <a:rPr lang="en-US" sz="2400" dirty="0"/>
              <a:t>^ we need to extract </a:t>
            </a:r>
            <a:r>
              <a:rPr lang="en-US" sz="2400" dirty="0" err="1"/>
              <a:t>j’th</a:t>
            </a:r>
            <a:r>
              <a:rPr lang="en-US" sz="2400" dirty="0"/>
              <a:t> diagonal element of covariance matrix</a:t>
            </a:r>
          </a:p>
          <a:p>
            <a:r>
              <a:rPr lang="en-US" sz="2400" dirty="0"/>
              <a:t>So, we start with MLE conv to N(0,I^-1)</a:t>
            </a:r>
          </a:p>
          <a:p>
            <a:pPr marL="0" indent="0">
              <a:buNone/>
            </a:pPr>
            <a:r>
              <a:rPr lang="en-US" sz="2400" dirty="0"/>
              <a:t>Then we normalize variance to 1 by </a:t>
            </a:r>
            <a:r>
              <a:rPr lang="en-US" sz="2400" dirty="0" err="1"/>
              <a:t>multip</a:t>
            </a:r>
            <a:endParaRPr lang="en-US" sz="2400" dirty="0"/>
          </a:p>
          <a:p>
            <a:pPr marL="0" indent="0">
              <a:buNone/>
            </a:pPr>
            <a:r>
              <a:rPr lang="en-US" sz="2400" dirty="0"/>
              <a:t>By sqrt(I) and squaring test statistics and we</a:t>
            </a:r>
          </a:p>
          <a:p>
            <a:pPr marL="0" indent="0">
              <a:buNone/>
            </a:pPr>
            <a:r>
              <a:rPr lang="en-US" sz="2400" dirty="0"/>
              <a:t>Get Chi-</a:t>
            </a:r>
            <a:r>
              <a:rPr lang="en-US" sz="2400" dirty="0" err="1"/>
              <a:t>sq</a:t>
            </a:r>
            <a:r>
              <a:rPr lang="en-US" sz="2400" dirty="0"/>
              <a:t> d</a:t>
            </a:r>
          </a:p>
          <a:p>
            <a:r>
              <a:rPr lang="en-US" sz="2400" dirty="0"/>
              <a:t>We plug in theta^ in FI as Slutsky allows it</a:t>
            </a:r>
          </a:p>
          <a:p>
            <a:r>
              <a:rPr lang="en-US" sz="2400" dirty="0"/>
              <a:t>We take </a:t>
            </a:r>
            <a:r>
              <a:rPr lang="en-US" sz="2400" dirty="0" err="1"/>
              <a:t>jth</a:t>
            </a:r>
            <a:r>
              <a:rPr lang="en-US" sz="2400" dirty="0"/>
              <a:t> </a:t>
            </a:r>
            <a:r>
              <a:rPr lang="en-US" sz="2400" dirty="0" err="1"/>
              <a:t>diag</a:t>
            </a:r>
            <a:r>
              <a:rPr lang="en-US" sz="2400" dirty="0"/>
              <a:t> coordinate of var as we</a:t>
            </a:r>
          </a:p>
          <a:p>
            <a:pPr marL="0" indent="0">
              <a:buNone/>
            </a:pPr>
            <a:r>
              <a:rPr lang="en-US" sz="2400" dirty="0"/>
              <a:t>Are interested in </a:t>
            </a:r>
            <a:r>
              <a:rPr lang="en-US" sz="2400" dirty="0" err="1"/>
              <a:t>bj</a:t>
            </a:r>
            <a:r>
              <a:rPr lang="en-US" sz="2400" dirty="0"/>
              <a:t> not whole beta vector</a:t>
            </a:r>
          </a:p>
          <a:p>
            <a:r>
              <a:rPr lang="en-US" sz="2400" dirty="0"/>
              <a:t>In next video we will talk about why</a:t>
            </a:r>
          </a:p>
          <a:p>
            <a:pPr marL="0" indent="0">
              <a:buNone/>
            </a:pPr>
            <a:r>
              <a:rPr lang="en-US" sz="2400" dirty="0"/>
              <a:t>Plug in FI works</a:t>
            </a:r>
          </a:p>
          <a:p>
            <a:pPr marL="0" indent="0">
              <a:buNone/>
            </a:pPr>
            <a:r>
              <a:rPr lang="en-US" sz="2400"/>
              <a:t>Video 3</a:t>
            </a:r>
            <a:endParaRPr lang="en-US" sz="2400" dirty="0"/>
          </a:p>
        </p:txBody>
      </p:sp>
      <p:pic>
        <p:nvPicPr>
          <p:cNvPr id="5" name="Picture 4">
            <a:extLst>
              <a:ext uri="{FF2B5EF4-FFF2-40B4-BE49-F238E27FC236}">
                <a16:creationId xmlns:a16="http://schemas.microsoft.com/office/drawing/2014/main" id="{DD10A3F2-ED17-4274-9711-E4FE01EF294E}"/>
              </a:ext>
            </a:extLst>
          </p:cNvPr>
          <p:cNvPicPr>
            <a:picLocks noChangeAspect="1"/>
          </p:cNvPicPr>
          <p:nvPr/>
        </p:nvPicPr>
        <p:blipFill>
          <a:blip r:embed="rId2"/>
          <a:stretch>
            <a:fillRect/>
          </a:stretch>
        </p:blipFill>
        <p:spPr>
          <a:xfrm>
            <a:off x="5557836" y="1619250"/>
            <a:ext cx="6596063" cy="5197648"/>
          </a:xfrm>
          <a:prstGeom prst="rect">
            <a:avLst/>
          </a:prstGeom>
        </p:spPr>
      </p:pic>
      <p:pic>
        <p:nvPicPr>
          <p:cNvPr id="6" name="Picture 5">
            <a:extLst>
              <a:ext uri="{FF2B5EF4-FFF2-40B4-BE49-F238E27FC236}">
                <a16:creationId xmlns:a16="http://schemas.microsoft.com/office/drawing/2014/main" id="{8179C906-19B3-4E52-80F9-603E9E03397F}"/>
              </a:ext>
            </a:extLst>
          </p:cNvPr>
          <p:cNvPicPr>
            <a:picLocks noChangeAspect="1"/>
          </p:cNvPicPr>
          <p:nvPr/>
        </p:nvPicPr>
        <p:blipFill>
          <a:blip r:embed="rId3"/>
          <a:stretch>
            <a:fillRect/>
          </a:stretch>
        </p:blipFill>
        <p:spPr>
          <a:xfrm>
            <a:off x="1685925" y="3090862"/>
            <a:ext cx="3833812" cy="399533"/>
          </a:xfrm>
          <a:prstGeom prst="rect">
            <a:avLst/>
          </a:prstGeom>
        </p:spPr>
      </p:pic>
      <p:pic>
        <p:nvPicPr>
          <p:cNvPr id="7" name="Picture 6">
            <a:extLst>
              <a:ext uri="{FF2B5EF4-FFF2-40B4-BE49-F238E27FC236}">
                <a16:creationId xmlns:a16="http://schemas.microsoft.com/office/drawing/2014/main" id="{65E9F567-069B-46FD-9C0E-0B92CE0AC023}"/>
              </a:ext>
            </a:extLst>
          </p:cNvPr>
          <p:cNvPicPr>
            <a:picLocks noChangeAspect="1"/>
          </p:cNvPicPr>
          <p:nvPr/>
        </p:nvPicPr>
        <p:blipFill>
          <a:blip r:embed="rId4"/>
          <a:stretch>
            <a:fillRect/>
          </a:stretch>
        </p:blipFill>
        <p:spPr>
          <a:xfrm>
            <a:off x="2124075" y="5343525"/>
            <a:ext cx="2933700" cy="590550"/>
          </a:xfrm>
          <a:prstGeom prst="rect">
            <a:avLst/>
          </a:prstGeom>
        </p:spPr>
      </p:pic>
      <p:pic>
        <p:nvPicPr>
          <p:cNvPr id="8" name="Picture 7">
            <a:extLst>
              <a:ext uri="{FF2B5EF4-FFF2-40B4-BE49-F238E27FC236}">
                <a16:creationId xmlns:a16="http://schemas.microsoft.com/office/drawing/2014/main" id="{A49B3698-5680-47BD-BEE2-F37D7B6CA114}"/>
              </a:ext>
            </a:extLst>
          </p:cNvPr>
          <p:cNvPicPr>
            <a:picLocks noChangeAspect="1"/>
          </p:cNvPicPr>
          <p:nvPr/>
        </p:nvPicPr>
        <p:blipFill>
          <a:blip r:embed="rId5"/>
          <a:stretch>
            <a:fillRect/>
          </a:stretch>
        </p:blipFill>
        <p:spPr>
          <a:xfrm>
            <a:off x="2143125" y="5995987"/>
            <a:ext cx="1752600" cy="581025"/>
          </a:xfrm>
          <a:prstGeom prst="rect">
            <a:avLst/>
          </a:prstGeom>
        </p:spPr>
      </p:pic>
    </p:spTree>
    <p:extLst>
      <p:ext uri="{BB962C8B-B14F-4D97-AF65-F5344CB8AC3E}">
        <p14:creationId xmlns:p14="http://schemas.microsoft.com/office/powerpoint/2010/main" val="30533940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Recitation 27. Hypothesis tests for logistic regression</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Here we calculate the Fisher information matrix</a:t>
            </a:r>
          </a:p>
          <a:p>
            <a:r>
              <a:rPr lang="en-US" dirty="0"/>
              <a:t>1</a:t>
            </a:r>
            <a:r>
              <a:rPr lang="en-US" baseline="30000" dirty="0"/>
              <a:t>st</a:t>
            </a:r>
            <a:r>
              <a:rPr lang="en-US" dirty="0"/>
              <a:t> we find 1</a:t>
            </a:r>
            <a:r>
              <a:rPr lang="en-US" baseline="30000" dirty="0"/>
              <a:t>st</a:t>
            </a:r>
            <a:r>
              <a:rPr lang="en-US" dirty="0"/>
              <a:t> derivative of log likelihood </a:t>
            </a:r>
            <a:r>
              <a:rPr lang="en-US" dirty="0" err="1"/>
              <a:t>wrt</a:t>
            </a:r>
            <a:r>
              <a:rPr lang="en-US" dirty="0"/>
              <a:t> to </a:t>
            </a:r>
            <a:r>
              <a:rPr lang="en-US" dirty="0" err="1"/>
              <a:t>ith</a:t>
            </a:r>
            <a:r>
              <a:rPr lang="en-US" dirty="0"/>
              <a:t> parameter, then 2</a:t>
            </a:r>
            <a:r>
              <a:rPr lang="en-US" baseline="30000" dirty="0"/>
              <a:t>nd</a:t>
            </a:r>
            <a:r>
              <a:rPr lang="en-US" dirty="0"/>
              <a:t> derivative</a:t>
            </a:r>
          </a:p>
        </p:txBody>
      </p:sp>
      <p:pic>
        <p:nvPicPr>
          <p:cNvPr id="4" name="Picture 3">
            <a:extLst>
              <a:ext uri="{FF2B5EF4-FFF2-40B4-BE49-F238E27FC236}">
                <a16:creationId xmlns:a16="http://schemas.microsoft.com/office/drawing/2014/main" id="{9A026E0B-4611-402B-A164-159C817FA4D5}"/>
              </a:ext>
            </a:extLst>
          </p:cNvPr>
          <p:cNvPicPr>
            <a:picLocks noChangeAspect="1"/>
          </p:cNvPicPr>
          <p:nvPr/>
        </p:nvPicPr>
        <p:blipFill>
          <a:blip r:embed="rId2"/>
          <a:stretch>
            <a:fillRect/>
          </a:stretch>
        </p:blipFill>
        <p:spPr>
          <a:xfrm>
            <a:off x="5948038" y="2336999"/>
            <a:ext cx="6026597" cy="4262109"/>
          </a:xfrm>
          <a:prstGeom prst="rect">
            <a:avLst/>
          </a:prstGeom>
        </p:spPr>
      </p:pic>
    </p:spTree>
    <p:extLst>
      <p:ext uri="{BB962C8B-B14F-4D97-AF65-F5344CB8AC3E}">
        <p14:creationId xmlns:p14="http://schemas.microsoft.com/office/powerpoint/2010/main" val="22263479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Recitation 27. Hypothesis tests for logistic regression</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Likelihood ratio test</a:t>
            </a:r>
          </a:p>
        </p:txBody>
      </p:sp>
      <p:pic>
        <p:nvPicPr>
          <p:cNvPr id="4" name="Picture 3">
            <a:extLst>
              <a:ext uri="{FF2B5EF4-FFF2-40B4-BE49-F238E27FC236}">
                <a16:creationId xmlns:a16="http://schemas.microsoft.com/office/drawing/2014/main" id="{D4337C0A-54CB-4067-B032-0931692769B3}"/>
              </a:ext>
            </a:extLst>
          </p:cNvPr>
          <p:cNvPicPr>
            <a:picLocks noChangeAspect="1"/>
          </p:cNvPicPr>
          <p:nvPr/>
        </p:nvPicPr>
        <p:blipFill>
          <a:blip r:embed="rId2"/>
          <a:stretch>
            <a:fillRect/>
          </a:stretch>
        </p:blipFill>
        <p:spPr>
          <a:xfrm>
            <a:off x="4487895" y="1294264"/>
            <a:ext cx="6620722" cy="2967017"/>
          </a:xfrm>
          <a:prstGeom prst="rect">
            <a:avLst/>
          </a:prstGeom>
        </p:spPr>
      </p:pic>
    </p:spTree>
    <p:extLst>
      <p:ext uri="{BB962C8B-B14F-4D97-AF65-F5344CB8AC3E}">
        <p14:creationId xmlns:p14="http://schemas.microsoft.com/office/powerpoint/2010/main" val="3921912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Insight from exercises</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Write down canonical link form</a:t>
            </a:r>
          </a:p>
          <a:p>
            <a:r>
              <a:rPr lang="en-US" dirty="0"/>
              <a:t>Express mean through theta</a:t>
            </a:r>
          </a:p>
          <a:p>
            <a:r>
              <a:rPr lang="en-US" dirty="0"/>
              <a:t>Write </a:t>
            </a:r>
            <a:r>
              <a:rPr lang="en-US" dirty="0" err="1"/>
              <a:t>pmf</a:t>
            </a:r>
            <a:r>
              <a:rPr lang="en-US" dirty="0"/>
              <a:t> through theta, but substitute x*b to theta</a:t>
            </a:r>
          </a:p>
          <a:p>
            <a:r>
              <a:rPr lang="en-US" dirty="0"/>
              <a:t>Write down likelihood</a:t>
            </a:r>
          </a:p>
          <a:p>
            <a:r>
              <a:rPr lang="en-US" dirty="0"/>
              <a:t>Take derivative </a:t>
            </a:r>
            <a:r>
              <a:rPr lang="en-US" dirty="0" err="1"/>
              <a:t>wrt</a:t>
            </a:r>
            <a:r>
              <a:rPr lang="en-US" dirty="0"/>
              <a:t> to </a:t>
            </a:r>
            <a:r>
              <a:rPr lang="en-US" dirty="0" err="1"/>
              <a:t>betai’s</a:t>
            </a:r>
            <a:r>
              <a:rPr lang="en-US" dirty="0"/>
              <a:t>, find optimal values for beta’s</a:t>
            </a:r>
          </a:p>
          <a:p>
            <a:r>
              <a:rPr lang="en-US" dirty="0"/>
              <a:t>Theta=x*b; replace theta through mean, calculate </a:t>
            </a:r>
            <a:r>
              <a:rPr lang="en-US"/>
              <a:t>mean given x and b</a:t>
            </a:r>
          </a:p>
        </p:txBody>
      </p:sp>
    </p:spTree>
    <p:extLst>
      <p:ext uri="{BB962C8B-B14F-4D97-AF65-F5344CB8AC3E}">
        <p14:creationId xmlns:p14="http://schemas.microsoft.com/office/powerpoint/2010/main" val="18677814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Overview of Units 6 and 7</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pPr marL="0" indent="0">
              <a:buNone/>
            </a:pPr>
            <a:r>
              <a:rPr lang="en-US" sz="3200" dirty="0"/>
              <a:t>Unit 6. Linear Regression</a:t>
            </a:r>
          </a:p>
          <a:p>
            <a:r>
              <a:rPr lang="en-US" dirty="0"/>
              <a:t>Lecture 19. Goal of Regression, theoretical and empirical linear regression solutions</a:t>
            </a:r>
          </a:p>
          <a:p>
            <a:r>
              <a:rPr lang="en-US" dirty="0"/>
              <a:t>Lecture 20. Multivariate linear regression</a:t>
            </a:r>
          </a:p>
          <a:p>
            <a:r>
              <a:rPr lang="en-US" dirty="0"/>
              <a:t>Recitations: 1) </a:t>
            </a:r>
            <a:r>
              <a:rPr lang="en-US" b="1" dirty="0"/>
              <a:t>Hypothesis testing </a:t>
            </a:r>
            <a:r>
              <a:rPr lang="en-US" dirty="0"/>
              <a:t>for linear regression 2) </a:t>
            </a:r>
            <a:r>
              <a:rPr lang="en-US" b="1" dirty="0"/>
              <a:t>Multiple hypothesis testing</a:t>
            </a:r>
            <a:r>
              <a:rPr lang="en-US" dirty="0"/>
              <a:t> and Bonferroni correction 3) Ridge regression</a:t>
            </a:r>
          </a:p>
          <a:p>
            <a:pPr marL="0" indent="0">
              <a:buNone/>
            </a:pPr>
            <a:r>
              <a:rPr lang="en-US" sz="3200" dirty="0"/>
              <a:t>Unit 7. Generalized Linear models</a:t>
            </a:r>
          </a:p>
          <a:p>
            <a:r>
              <a:rPr lang="en-US" dirty="0"/>
              <a:t>Lecture 21: Introduction to generalized linear models; exponential families</a:t>
            </a:r>
          </a:p>
          <a:p>
            <a:r>
              <a:rPr lang="en-US" dirty="0"/>
              <a:t>Lecture 22: GLM: Link functions and the Canonical link function</a:t>
            </a:r>
          </a:p>
          <a:p>
            <a:r>
              <a:rPr lang="en-US" dirty="0"/>
              <a:t>Recitations: 1) </a:t>
            </a:r>
            <a:r>
              <a:rPr lang="en-US" b="1" dirty="0"/>
              <a:t>Poisson</a:t>
            </a:r>
            <a:r>
              <a:rPr lang="en-US" dirty="0"/>
              <a:t> and </a:t>
            </a:r>
            <a:r>
              <a:rPr lang="en-US" b="1" dirty="0"/>
              <a:t>Gamma</a:t>
            </a:r>
            <a:r>
              <a:rPr lang="en-US" dirty="0"/>
              <a:t> Generalized Linear models 2) </a:t>
            </a:r>
            <a:r>
              <a:rPr lang="en-US" b="1" dirty="0"/>
              <a:t>Hypothesis test </a:t>
            </a:r>
            <a:r>
              <a:rPr lang="en-US" dirty="0"/>
              <a:t>for logistic regression</a:t>
            </a:r>
          </a:p>
        </p:txBody>
      </p:sp>
    </p:spTree>
    <p:extLst>
      <p:ext uri="{BB962C8B-B14F-4D97-AF65-F5344CB8AC3E}">
        <p14:creationId xmlns:p14="http://schemas.microsoft.com/office/powerpoint/2010/main" val="1870178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6</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465004"/>
            <a:ext cx="12170547" cy="6173157"/>
          </a:xfrm>
        </p:spPr>
        <p:txBody>
          <a:bodyPr>
            <a:normAutofit/>
          </a:bodyPr>
          <a:lstStyle/>
          <a:p>
            <a:r>
              <a:rPr lang="en-US" sz="2600" dirty="0"/>
              <a:t>Goals of regression: 1) identify </a:t>
            </a:r>
            <a:r>
              <a:rPr lang="en-US" sz="2600" b="1" dirty="0"/>
              <a:t>whether there is a relationship </a:t>
            </a:r>
            <a:r>
              <a:rPr lang="en-US" sz="2600" dirty="0"/>
              <a:t>between X and Y (hypothesis test for coefficient) 2) </a:t>
            </a:r>
            <a:r>
              <a:rPr lang="en-US" sz="2600" b="1" dirty="0"/>
              <a:t>Error bars around predictions </a:t>
            </a:r>
            <a:r>
              <a:rPr lang="en-US" sz="2600" dirty="0"/>
              <a:t>(var(Y)) 3) </a:t>
            </a:r>
            <a:r>
              <a:rPr lang="en-US" sz="2600" b="1" dirty="0"/>
              <a:t>Error bars around coefficients</a:t>
            </a:r>
            <a:r>
              <a:rPr lang="en-US" sz="2600" dirty="0"/>
              <a:t> (var for </a:t>
            </a:r>
            <a:r>
              <a:rPr lang="en-US" sz="2600" dirty="0" err="1"/>
              <a:t>coeff</a:t>
            </a:r>
            <a:r>
              <a:rPr lang="en-US" sz="2600" dirty="0"/>
              <a:t>)</a:t>
            </a:r>
          </a:p>
          <a:p>
            <a:r>
              <a:rPr lang="en-US" sz="2600" dirty="0"/>
              <a:t>Modeling </a:t>
            </a:r>
            <a:r>
              <a:rPr lang="en-US" sz="2600" b="1" dirty="0"/>
              <a:t>assumptions</a:t>
            </a:r>
            <a:r>
              <a:rPr lang="en-US" sz="2600" dirty="0"/>
              <a:t> in regression: 1) X and Y’s are </a:t>
            </a:r>
            <a:r>
              <a:rPr lang="en-US" sz="2600" b="1" dirty="0" err="1"/>
              <a:t>iid</a:t>
            </a:r>
            <a:r>
              <a:rPr lang="en-US" sz="2600" dirty="0"/>
              <a:t> 2) X and Y have </a:t>
            </a:r>
            <a:r>
              <a:rPr lang="en-US" sz="2600" b="1" dirty="0"/>
              <a:t>some joint </a:t>
            </a:r>
            <a:r>
              <a:rPr lang="en-US" sz="2600" b="1" dirty="0" err="1"/>
              <a:t>distrib</a:t>
            </a:r>
            <a:r>
              <a:rPr lang="en-US" sz="2600" dirty="0"/>
              <a:t>, from which we can </a:t>
            </a:r>
            <a:r>
              <a:rPr lang="en-US" sz="2600" b="1" dirty="0" err="1"/>
              <a:t>determ</a:t>
            </a:r>
            <a:r>
              <a:rPr lang="en-US" sz="2600" dirty="0"/>
              <a:t> they have some </a:t>
            </a:r>
            <a:r>
              <a:rPr lang="en-US" sz="2600" b="1" dirty="0"/>
              <a:t>relationship</a:t>
            </a:r>
            <a:r>
              <a:rPr lang="en-US" sz="2600" dirty="0"/>
              <a:t> or </a:t>
            </a:r>
            <a:r>
              <a:rPr lang="en-US" sz="2600" b="1" dirty="0" err="1"/>
              <a:t>indep</a:t>
            </a:r>
            <a:r>
              <a:rPr lang="en-US" sz="2600" dirty="0"/>
              <a:t> </a:t>
            </a:r>
          </a:p>
          <a:p>
            <a:r>
              <a:rPr lang="en-US" sz="2600" dirty="0"/>
              <a:t>We are usually interested in predicting value of Y at particular value of X, so Y/X</a:t>
            </a:r>
          </a:p>
          <a:p>
            <a:r>
              <a:rPr lang="en-US" sz="2600" dirty="0"/>
              <a:t>Finding </a:t>
            </a:r>
            <a:r>
              <a:rPr lang="en-US" sz="2600" b="1" dirty="0"/>
              <a:t>conditional distribution </a:t>
            </a:r>
            <a:r>
              <a:rPr lang="en-US" sz="2600" dirty="0"/>
              <a:t>is hard, instead we determine </a:t>
            </a:r>
            <a:r>
              <a:rPr lang="en-US" sz="2600" b="1" dirty="0"/>
              <a:t>some statistics </a:t>
            </a:r>
            <a:r>
              <a:rPr lang="en-US" sz="2600" dirty="0"/>
              <a:t>of that distribution like mean, median, quantile, variance </a:t>
            </a:r>
            <a:r>
              <a:rPr lang="en-US" sz="2600" dirty="0" err="1"/>
              <a:t>etc</a:t>
            </a:r>
            <a:endParaRPr lang="en-US" sz="2600" dirty="0"/>
          </a:p>
          <a:p>
            <a:r>
              <a:rPr lang="en-US" sz="2600" b="1" dirty="0"/>
              <a:t>Regression function </a:t>
            </a:r>
            <a:r>
              <a:rPr lang="en-US" sz="2600" dirty="0"/>
              <a:t>is </a:t>
            </a:r>
            <a:r>
              <a:rPr lang="en-US" sz="2600" b="1" dirty="0"/>
              <a:t>E[Y/X=x]</a:t>
            </a:r>
            <a:r>
              <a:rPr lang="en-US" sz="2600" dirty="0"/>
              <a:t>, as we </a:t>
            </a:r>
            <a:r>
              <a:rPr lang="en-US" sz="2600" b="1" dirty="0"/>
              <a:t>do not always have a point </a:t>
            </a:r>
            <a:r>
              <a:rPr lang="en-US" sz="2600" dirty="0"/>
              <a:t>at particular x, we use </a:t>
            </a:r>
            <a:r>
              <a:rPr lang="en-US" sz="2600" b="1" dirty="0"/>
              <a:t>neighboring</a:t>
            </a:r>
            <a:r>
              <a:rPr lang="en-US" sz="2600" dirty="0"/>
              <a:t> points… actually when we </a:t>
            </a:r>
            <a:r>
              <a:rPr lang="en-US" sz="2600" b="1" dirty="0"/>
              <a:t>do regression</a:t>
            </a:r>
            <a:r>
              <a:rPr lang="en-US" sz="2600" dirty="0"/>
              <a:t>, we get </a:t>
            </a:r>
            <a:r>
              <a:rPr lang="en-US" sz="2600" b="1" dirty="0"/>
              <a:t>information</a:t>
            </a:r>
            <a:r>
              <a:rPr lang="en-US" sz="2600" dirty="0"/>
              <a:t> from </a:t>
            </a:r>
            <a:r>
              <a:rPr lang="en-US" sz="2600" b="1" dirty="0"/>
              <a:t>all the points</a:t>
            </a:r>
            <a:r>
              <a:rPr lang="en-US" sz="2600" dirty="0"/>
              <a:t> to estimate E[Y/X=x] at 1 point</a:t>
            </a:r>
          </a:p>
          <a:p>
            <a:r>
              <a:rPr lang="en-US" sz="2500" dirty="0"/>
              <a:t>Our aim is to find f(x)=E[Y/X=x], we can fit many functions of this type, our choice here is</a:t>
            </a:r>
          </a:p>
          <a:p>
            <a:r>
              <a:rPr lang="en-US" sz="2500" dirty="0"/>
              <a:t>Having chosen </a:t>
            </a:r>
            <a:r>
              <a:rPr lang="en-US" sz="2500" b="1" dirty="0"/>
              <a:t>linear function </a:t>
            </a:r>
            <a:r>
              <a:rPr lang="en-US" sz="2500" dirty="0"/>
              <a:t>for regression, we find it by </a:t>
            </a:r>
            <a:r>
              <a:rPr lang="en-US" sz="2500" b="1" dirty="0"/>
              <a:t>minimizing</a:t>
            </a:r>
            <a:r>
              <a:rPr lang="en-US" sz="2500" dirty="0"/>
              <a:t> the squared distance between Y and Y^                               we find </a:t>
            </a:r>
            <a:r>
              <a:rPr lang="en-US" sz="2500" b="1" dirty="0"/>
              <a:t>a</a:t>
            </a:r>
            <a:r>
              <a:rPr lang="en-US" sz="2500" dirty="0"/>
              <a:t> </a:t>
            </a:r>
            <a:r>
              <a:rPr lang="en-US" sz="2500" b="1" dirty="0"/>
              <a:t>and b </a:t>
            </a:r>
            <a:r>
              <a:rPr lang="en-US" sz="2500" dirty="0"/>
              <a:t>by taking </a:t>
            </a:r>
            <a:r>
              <a:rPr lang="en-US" sz="2500" b="1" dirty="0"/>
              <a:t>derivatives</a:t>
            </a:r>
            <a:r>
              <a:rPr lang="en-US" sz="2500" dirty="0"/>
              <a:t> and equating to 0</a:t>
            </a:r>
          </a:p>
          <a:p>
            <a:endParaRPr lang="en-US" sz="2500" dirty="0"/>
          </a:p>
        </p:txBody>
      </p:sp>
      <p:pic>
        <p:nvPicPr>
          <p:cNvPr id="4" name="Picture 3">
            <a:extLst>
              <a:ext uri="{FF2B5EF4-FFF2-40B4-BE49-F238E27FC236}">
                <a16:creationId xmlns:a16="http://schemas.microsoft.com/office/drawing/2014/main" id="{44BE7C64-9A31-4C67-9D0B-9EDC528AB8A6}"/>
              </a:ext>
            </a:extLst>
          </p:cNvPr>
          <p:cNvPicPr>
            <a:picLocks noChangeAspect="1"/>
          </p:cNvPicPr>
          <p:nvPr/>
        </p:nvPicPr>
        <p:blipFill>
          <a:blip r:embed="rId2"/>
          <a:stretch>
            <a:fillRect/>
          </a:stretch>
        </p:blipFill>
        <p:spPr>
          <a:xfrm>
            <a:off x="10029072" y="3364580"/>
            <a:ext cx="1997615" cy="357189"/>
          </a:xfrm>
          <a:prstGeom prst="rect">
            <a:avLst/>
          </a:prstGeom>
          <a:ln>
            <a:solidFill>
              <a:schemeClr val="tx1"/>
            </a:solidFill>
          </a:ln>
        </p:spPr>
      </p:pic>
      <p:pic>
        <p:nvPicPr>
          <p:cNvPr id="5" name="Picture 4">
            <a:extLst>
              <a:ext uri="{FF2B5EF4-FFF2-40B4-BE49-F238E27FC236}">
                <a16:creationId xmlns:a16="http://schemas.microsoft.com/office/drawing/2014/main" id="{417850B0-5CB8-46EC-BEDC-0429F95B39D4}"/>
              </a:ext>
            </a:extLst>
          </p:cNvPr>
          <p:cNvPicPr>
            <a:picLocks noChangeAspect="1"/>
          </p:cNvPicPr>
          <p:nvPr/>
        </p:nvPicPr>
        <p:blipFill>
          <a:blip r:embed="rId3"/>
          <a:stretch>
            <a:fillRect/>
          </a:stretch>
        </p:blipFill>
        <p:spPr>
          <a:xfrm>
            <a:off x="7522243" y="3353302"/>
            <a:ext cx="2395787" cy="384509"/>
          </a:xfrm>
          <a:prstGeom prst="rect">
            <a:avLst/>
          </a:prstGeom>
          <a:ln>
            <a:solidFill>
              <a:schemeClr val="tx1"/>
            </a:solidFill>
          </a:ln>
        </p:spPr>
      </p:pic>
      <p:pic>
        <p:nvPicPr>
          <p:cNvPr id="6" name="Picture 5">
            <a:extLst>
              <a:ext uri="{FF2B5EF4-FFF2-40B4-BE49-F238E27FC236}">
                <a16:creationId xmlns:a16="http://schemas.microsoft.com/office/drawing/2014/main" id="{25FD1386-C1BC-4AF7-A679-B8A47B84807E}"/>
              </a:ext>
            </a:extLst>
          </p:cNvPr>
          <p:cNvPicPr>
            <a:picLocks noChangeAspect="1"/>
          </p:cNvPicPr>
          <p:nvPr/>
        </p:nvPicPr>
        <p:blipFill>
          <a:blip r:embed="rId4"/>
          <a:stretch>
            <a:fillRect/>
          </a:stretch>
        </p:blipFill>
        <p:spPr>
          <a:xfrm>
            <a:off x="8504821" y="4602832"/>
            <a:ext cx="3557800" cy="338138"/>
          </a:xfrm>
          <a:prstGeom prst="rect">
            <a:avLst/>
          </a:prstGeom>
          <a:ln>
            <a:solidFill>
              <a:schemeClr val="tx1"/>
            </a:solidFill>
          </a:ln>
        </p:spPr>
      </p:pic>
      <p:pic>
        <p:nvPicPr>
          <p:cNvPr id="7" name="Picture 6">
            <a:extLst>
              <a:ext uri="{FF2B5EF4-FFF2-40B4-BE49-F238E27FC236}">
                <a16:creationId xmlns:a16="http://schemas.microsoft.com/office/drawing/2014/main" id="{44974CBF-7D2C-4D81-B0AB-A6216D1E6AAD}"/>
              </a:ext>
            </a:extLst>
          </p:cNvPr>
          <p:cNvPicPr>
            <a:picLocks noChangeAspect="1"/>
          </p:cNvPicPr>
          <p:nvPr/>
        </p:nvPicPr>
        <p:blipFill>
          <a:blip r:embed="rId5"/>
          <a:stretch>
            <a:fillRect/>
          </a:stretch>
        </p:blipFill>
        <p:spPr>
          <a:xfrm>
            <a:off x="2729915" y="5852862"/>
            <a:ext cx="2031247" cy="403559"/>
          </a:xfrm>
          <a:prstGeom prst="rect">
            <a:avLst/>
          </a:prstGeom>
          <a:ln>
            <a:solidFill>
              <a:schemeClr val="tx1"/>
            </a:solidFill>
          </a:ln>
        </p:spPr>
      </p:pic>
      <p:pic>
        <p:nvPicPr>
          <p:cNvPr id="9" name="Picture 8">
            <a:extLst>
              <a:ext uri="{FF2B5EF4-FFF2-40B4-BE49-F238E27FC236}">
                <a16:creationId xmlns:a16="http://schemas.microsoft.com/office/drawing/2014/main" id="{B4DAC031-281F-40E2-8FB3-9C7B56A11072}"/>
              </a:ext>
            </a:extLst>
          </p:cNvPr>
          <p:cNvPicPr>
            <a:picLocks noChangeAspect="1"/>
          </p:cNvPicPr>
          <p:nvPr/>
        </p:nvPicPr>
        <p:blipFill>
          <a:blip r:embed="rId6"/>
          <a:stretch>
            <a:fillRect/>
          </a:stretch>
        </p:blipFill>
        <p:spPr>
          <a:xfrm>
            <a:off x="6013658" y="6228348"/>
            <a:ext cx="2400300" cy="533400"/>
          </a:xfrm>
          <a:prstGeom prst="rect">
            <a:avLst/>
          </a:prstGeom>
          <a:ln>
            <a:solidFill>
              <a:schemeClr val="tx1"/>
            </a:solidFill>
          </a:ln>
        </p:spPr>
      </p:pic>
      <p:pic>
        <p:nvPicPr>
          <p:cNvPr id="11" name="Picture 10">
            <a:extLst>
              <a:ext uri="{FF2B5EF4-FFF2-40B4-BE49-F238E27FC236}">
                <a16:creationId xmlns:a16="http://schemas.microsoft.com/office/drawing/2014/main" id="{FE02DD78-3750-41DD-8818-64D96F129DA7}"/>
              </a:ext>
            </a:extLst>
          </p:cNvPr>
          <p:cNvPicPr>
            <a:picLocks noChangeAspect="1"/>
          </p:cNvPicPr>
          <p:nvPr/>
        </p:nvPicPr>
        <p:blipFill>
          <a:blip r:embed="rId7"/>
          <a:stretch>
            <a:fillRect/>
          </a:stretch>
        </p:blipFill>
        <p:spPr>
          <a:xfrm>
            <a:off x="8612883" y="6220907"/>
            <a:ext cx="1291793" cy="554925"/>
          </a:xfrm>
          <a:prstGeom prst="rect">
            <a:avLst/>
          </a:prstGeom>
          <a:ln>
            <a:solidFill>
              <a:schemeClr val="tx1"/>
            </a:solidFill>
          </a:ln>
        </p:spPr>
      </p:pic>
    </p:spTree>
    <p:extLst>
      <p:ext uri="{BB962C8B-B14F-4D97-AF65-F5344CB8AC3E}">
        <p14:creationId xmlns:p14="http://schemas.microsoft.com/office/powerpoint/2010/main" val="94758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6 </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593340"/>
            <a:ext cx="12170547" cy="6173157"/>
          </a:xfrm>
        </p:spPr>
        <p:txBody>
          <a:bodyPr>
            <a:normAutofit/>
          </a:bodyPr>
          <a:lstStyle/>
          <a:p>
            <a:r>
              <a:rPr lang="en-US" sz="2600" dirty="0"/>
              <a:t>Clearly, the points </a:t>
            </a:r>
            <a:r>
              <a:rPr lang="en-US" sz="2600" b="1" dirty="0"/>
              <a:t>will not lie </a:t>
            </a:r>
            <a:r>
              <a:rPr lang="en-US" sz="2600" dirty="0"/>
              <a:t>exactly on the </a:t>
            </a:r>
            <a:r>
              <a:rPr lang="en-US" sz="2600" b="1" dirty="0"/>
              <a:t>fitted</a:t>
            </a:r>
            <a:r>
              <a:rPr lang="en-US" sz="2600" dirty="0"/>
              <a:t> line, as Y=</a:t>
            </a:r>
            <a:r>
              <a:rPr lang="en-US" sz="2600" dirty="0" err="1"/>
              <a:t>aX+b+e</a:t>
            </a:r>
            <a:r>
              <a:rPr lang="en-US" sz="2600" dirty="0"/>
              <a:t>, var(Y/X=x)=var(e) , so var(Y)&gt;0 as var ( e) &gt;0, and </a:t>
            </a:r>
            <a:r>
              <a:rPr lang="en-US" sz="2600" b="1" dirty="0"/>
              <a:t>noise e should satisfy              </a:t>
            </a:r>
            <a:r>
              <a:rPr lang="en-US" sz="2600" dirty="0"/>
              <a:t>and</a:t>
            </a:r>
          </a:p>
          <a:p>
            <a:r>
              <a:rPr lang="en-US" sz="2600" b="1" dirty="0"/>
              <a:t>In practice </a:t>
            </a:r>
            <a:r>
              <a:rPr lang="en-US" sz="2600" dirty="0"/>
              <a:t>we estimate </a:t>
            </a:r>
            <a:r>
              <a:rPr lang="en-US" sz="2600" b="1" dirty="0"/>
              <a:t>a* and b* </a:t>
            </a:r>
            <a:r>
              <a:rPr lang="en-US" sz="2600" dirty="0"/>
              <a:t>from data by min,                 so we have</a:t>
            </a:r>
          </a:p>
          <a:p>
            <a:r>
              <a:rPr lang="en-US" sz="2600" dirty="0"/>
              <a:t>In </a:t>
            </a:r>
            <a:r>
              <a:rPr lang="en-US" sz="2600" b="1" dirty="0"/>
              <a:t>multivariate</a:t>
            </a:r>
            <a:r>
              <a:rPr lang="en-US" sz="2600" dirty="0"/>
              <a:t> case, X is a vector                                      1</a:t>
            </a:r>
            <a:r>
              <a:rPr lang="en-US" sz="2600" baseline="30000" dirty="0"/>
              <a:t>st</a:t>
            </a:r>
            <a:r>
              <a:rPr lang="en-US" sz="2600" dirty="0"/>
              <a:t> term in X vector is 1</a:t>
            </a:r>
          </a:p>
          <a:p>
            <a:r>
              <a:rPr lang="en-US" sz="2600" b="1" dirty="0"/>
              <a:t>Linear </a:t>
            </a:r>
            <a:r>
              <a:rPr lang="en-US" sz="2600" b="1" dirty="0" err="1"/>
              <a:t>indep</a:t>
            </a:r>
            <a:r>
              <a:rPr lang="en-US" sz="2600" b="1" dirty="0"/>
              <a:t> </a:t>
            </a:r>
            <a:r>
              <a:rPr lang="en-US" sz="2600" dirty="0"/>
              <a:t>c1v1+c2v2!=0; </a:t>
            </a:r>
            <a:r>
              <a:rPr lang="en-US" sz="2600" b="1" dirty="0"/>
              <a:t>span</a:t>
            </a:r>
            <a:r>
              <a:rPr lang="en-US" sz="2600" dirty="0"/>
              <a:t> – smallest subspace cont. the set, </a:t>
            </a:r>
            <a:r>
              <a:rPr lang="en-US" sz="2600" b="1" dirty="0"/>
              <a:t>rank</a:t>
            </a:r>
            <a:r>
              <a:rPr lang="en-US" sz="2600" dirty="0"/>
              <a:t> is dim of span</a:t>
            </a:r>
          </a:p>
          <a:p>
            <a:r>
              <a:rPr lang="en-US" sz="2600" b="1" dirty="0"/>
              <a:t>Matrix calculus </a:t>
            </a:r>
            <a:r>
              <a:rPr lang="en-US" sz="2600" dirty="0"/>
              <a:t>is </a:t>
            </a:r>
            <a:r>
              <a:rPr lang="en-US" sz="2600" b="1" dirty="0"/>
              <a:t>similar</a:t>
            </a:r>
            <a:r>
              <a:rPr lang="en-US" sz="2600" dirty="0"/>
              <a:t> to </a:t>
            </a:r>
            <a:r>
              <a:rPr lang="en-US" sz="2600" b="1" dirty="0"/>
              <a:t>scalar</a:t>
            </a:r>
            <a:r>
              <a:rPr lang="en-US" sz="2600" dirty="0"/>
              <a:t> calculus, except we need to be aware of </a:t>
            </a:r>
            <a:r>
              <a:rPr lang="en-US" sz="2600" b="1" dirty="0"/>
              <a:t>dimension</a:t>
            </a:r>
            <a:r>
              <a:rPr lang="en-US" sz="2600" dirty="0"/>
              <a:t> </a:t>
            </a:r>
            <a:r>
              <a:rPr lang="en-US" sz="2600" b="1" dirty="0"/>
              <a:t>match</a:t>
            </a:r>
            <a:r>
              <a:rPr lang="en-US" sz="2600" dirty="0"/>
              <a:t>. </a:t>
            </a:r>
            <a:r>
              <a:rPr lang="en-US" sz="2600" b="1" dirty="0"/>
              <a:t>LSE=min (Y-X*b)^2</a:t>
            </a:r>
            <a:r>
              <a:rPr lang="en-US" sz="2600" dirty="0"/>
              <a:t>; we need to find b, so 2*X’(Y-X*b)=0; X’Y=</a:t>
            </a:r>
            <a:r>
              <a:rPr lang="en-US" sz="2600" dirty="0" err="1"/>
              <a:t>X’Xb</a:t>
            </a:r>
            <a:r>
              <a:rPr lang="en-US" sz="2600" dirty="0"/>
              <a:t>;</a:t>
            </a:r>
          </a:p>
          <a:p>
            <a:r>
              <a:rPr lang="en-US" sz="2600" dirty="0"/>
              <a:t>We get system of p linear equations, to solve, we invert it, important that X’X is </a:t>
            </a:r>
            <a:r>
              <a:rPr lang="en-US" sz="2600" dirty="0" err="1"/>
              <a:t>invertib</a:t>
            </a:r>
            <a:endParaRPr lang="en-US" sz="2600" dirty="0"/>
          </a:p>
          <a:p>
            <a:pPr marL="0" indent="0">
              <a:buNone/>
            </a:pPr>
            <a:r>
              <a:rPr lang="en-US" sz="2600" dirty="0"/>
              <a:t>So it should have rank p (n&gt;=p), if n&lt;p, then </a:t>
            </a:r>
            <a:r>
              <a:rPr lang="en-US" sz="2600" b="1" dirty="0"/>
              <a:t>b is not unique</a:t>
            </a:r>
          </a:p>
          <a:p>
            <a:r>
              <a:rPr lang="en-US" sz="2600" b="1" dirty="0"/>
              <a:t>Geometric intuition: </a:t>
            </a:r>
            <a:r>
              <a:rPr lang="en-US" sz="2600" dirty="0"/>
              <a:t>Y’ is the </a:t>
            </a:r>
            <a:r>
              <a:rPr lang="en-US" sz="2600" b="1" dirty="0"/>
              <a:t>orthogonal projection </a:t>
            </a:r>
            <a:r>
              <a:rPr lang="en-US" sz="2600" dirty="0"/>
              <a:t>of </a:t>
            </a:r>
            <a:r>
              <a:rPr lang="en-US" sz="2600" b="1" dirty="0"/>
              <a:t>Y</a:t>
            </a:r>
            <a:r>
              <a:rPr lang="en-US" sz="2600" dirty="0"/>
              <a:t> onto </a:t>
            </a:r>
            <a:r>
              <a:rPr lang="en-US" sz="2600" b="1" dirty="0"/>
              <a:t>column space of X</a:t>
            </a:r>
            <a:r>
              <a:rPr lang="en-US" sz="2600" dirty="0"/>
              <a:t>, that is hyperplane formed by X*beta, to find projection of Y onto X*beta, we write X*b=PY, and substituting expression for b                            we then have P is </a:t>
            </a:r>
          </a:p>
          <a:p>
            <a:r>
              <a:rPr lang="en-US" sz="2600" dirty="0"/>
              <a:t>To verify that </a:t>
            </a:r>
            <a:r>
              <a:rPr lang="en-US" sz="2600" b="1" dirty="0"/>
              <a:t>P is projection matrix</a:t>
            </a:r>
            <a:r>
              <a:rPr lang="en-US" sz="2600" dirty="0"/>
              <a:t>, we check P^2=P</a:t>
            </a:r>
          </a:p>
        </p:txBody>
      </p:sp>
      <p:pic>
        <p:nvPicPr>
          <p:cNvPr id="5" name="Picture 4">
            <a:extLst>
              <a:ext uri="{FF2B5EF4-FFF2-40B4-BE49-F238E27FC236}">
                <a16:creationId xmlns:a16="http://schemas.microsoft.com/office/drawing/2014/main" id="{1193FBEE-8694-4E19-AA1D-7520D03CB09B}"/>
              </a:ext>
            </a:extLst>
          </p:cNvPr>
          <p:cNvPicPr>
            <a:picLocks noChangeAspect="1"/>
          </p:cNvPicPr>
          <p:nvPr/>
        </p:nvPicPr>
        <p:blipFill>
          <a:blip r:embed="rId2"/>
          <a:stretch>
            <a:fillRect/>
          </a:stretch>
        </p:blipFill>
        <p:spPr>
          <a:xfrm>
            <a:off x="7296945" y="979219"/>
            <a:ext cx="872994" cy="394641"/>
          </a:xfrm>
          <a:prstGeom prst="rect">
            <a:avLst/>
          </a:prstGeom>
          <a:ln>
            <a:solidFill>
              <a:schemeClr val="tx1"/>
            </a:solidFill>
          </a:ln>
        </p:spPr>
      </p:pic>
      <p:pic>
        <p:nvPicPr>
          <p:cNvPr id="7" name="Picture 6">
            <a:extLst>
              <a:ext uri="{FF2B5EF4-FFF2-40B4-BE49-F238E27FC236}">
                <a16:creationId xmlns:a16="http://schemas.microsoft.com/office/drawing/2014/main" id="{00D7F58F-1FE6-4F59-B0B3-6A35B6F4C95A}"/>
              </a:ext>
            </a:extLst>
          </p:cNvPr>
          <p:cNvPicPr>
            <a:picLocks noChangeAspect="1"/>
          </p:cNvPicPr>
          <p:nvPr/>
        </p:nvPicPr>
        <p:blipFill>
          <a:blip r:embed="rId3"/>
          <a:stretch>
            <a:fillRect/>
          </a:stretch>
        </p:blipFill>
        <p:spPr>
          <a:xfrm>
            <a:off x="8897962" y="994799"/>
            <a:ext cx="1530811" cy="379058"/>
          </a:xfrm>
          <a:prstGeom prst="rect">
            <a:avLst/>
          </a:prstGeom>
          <a:ln>
            <a:solidFill>
              <a:schemeClr val="tx1"/>
            </a:solidFill>
          </a:ln>
        </p:spPr>
      </p:pic>
      <p:pic>
        <p:nvPicPr>
          <p:cNvPr id="9" name="Picture 8">
            <a:extLst>
              <a:ext uri="{FF2B5EF4-FFF2-40B4-BE49-F238E27FC236}">
                <a16:creationId xmlns:a16="http://schemas.microsoft.com/office/drawing/2014/main" id="{962EA163-E9F1-4E24-9FB2-2AE868FF0F98}"/>
              </a:ext>
            </a:extLst>
          </p:cNvPr>
          <p:cNvPicPr>
            <a:picLocks noChangeAspect="1"/>
          </p:cNvPicPr>
          <p:nvPr/>
        </p:nvPicPr>
        <p:blipFill>
          <a:blip r:embed="rId4"/>
          <a:stretch>
            <a:fillRect/>
          </a:stretch>
        </p:blipFill>
        <p:spPr>
          <a:xfrm>
            <a:off x="10105007" y="1380802"/>
            <a:ext cx="2090266" cy="452669"/>
          </a:xfrm>
          <a:prstGeom prst="rect">
            <a:avLst/>
          </a:prstGeom>
          <a:ln>
            <a:solidFill>
              <a:schemeClr val="tx1"/>
            </a:solidFill>
          </a:ln>
        </p:spPr>
      </p:pic>
      <p:pic>
        <p:nvPicPr>
          <p:cNvPr id="11" name="Picture 10">
            <a:extLst>
              <a:ext uri="{FF2B5EF4-FFF2-40B4-BE49-F238E27FC236}">
                <a16:creationId xmlns:a16="http://schemas.microsoft.com/office/drawing/2014/main" id="{B0DD29D0-89FD-40EF-9033-8D46DFA7FB13}"/>
              </a:ext>
            </a:extLst>
          </p:cNvPr>
          <p:cNvPicPr>
            <a:picLocks noChangeAspect="1"/>
          </p:cNvPicPr>
          <p:nvPr/>
        </p:nvPicPr>
        <p:blipFill>
          <a:blip r:embed="rId5"/>
          <a:stretch>
            <a:fillRect/>
          </a:stretch>
        </p:blipFill>
        <p:spPr>
          <a:xfrm>
            <a:off x="7383086" y="1431596"/>
            <a:ext cx="1174211" cy="457075"/>
          </a:xfrm>
          <a:prstGeom prst="rect">
            <a:avLst/>
          </a:prstGeom>
          <a:ln>
            <a:solidFill>
              <a:schemeClr val="tx1"/>
            </a:solidFill>
          </a:ln>
        </p:spPr>
      </p:pic>
      <p:pic>
        <p:nvPicPr>
          <p:cNvPr id="13" name="Picture 12">
            <a:extLst>
              <a:ext uri="{FF2B5EF4-FFF2-40B4-BE49-F238E27FC236}">
                <a16:creationId xmlns:a16="http://schemas.microsoft.com/office/drawing/2014/main" id="{52FA43E8-EDE3-45AE-A370-9A3AD3EC2E2F}"/>
              </a:ext>
            </a:extLst>
          </p:cNvPr>
          <p:cNvPicPr>
            <a:picLocks noChangeAspect="1"/>
          </p:cNvPicPr>
          <p:nvPr/>
        </p:nvPicPr>
        <p:blipFill>
          <a:blip r:embed="rId6"/>
          <a:stretch>
            <a:fillRect/>
          </a:stretch>
        </p:blipFill>
        <p:spPr>
          <a:xfrm>
            <a:off x="4896056" y="1953935"/>
            <a:ext cx="2623476" cy="356128"/>
          </a:xfrm>
          <a:prstGeom prst="rect">
            <a:avLst/>
          </a:prstGeom>
          <a:ln>
            <a:solidFill>
              <a:schemeClr val="tx1"/>
            </a:solidFill>
          </a:ln>
        </p:spPr>
      </p:pic>
      <p:pic>
        <p:nvPicPr>
          <p:cNvPr id="15" name="Picture 14">
            <a:extLst>
              <a:ext uri="{FF2B5EF4-FFF2-40B4-BE49-F238E27FC236}">
                <a16:creationId xmlns:a16="http://schemas.microsoft.com/office/drawing/2014/main" id="{34DCF356-207C-42EC-BBA3-66BA35648B5C}"/>
              </a:ext>
            </a:extLst>
          </p:cNvPr>
          <p:cNvPicPr>
            <a:picLocks noChangeAspect="1"/>
          </p:cNvPicPr>
          <p:nvPr/>
        </p:nvPicPr>
        <p:blipFill>
          <a:blip r:embed="rId7"/>
          <a:stretch>
            <a:fillRect/>
          </a:stretch>
        </p:blipFill>
        <p:spPr>
          <a:xfrm>
            <a:off x="10266947" y="3255927"/>
            <a:ext cx="1855243" cy="432890"/>
          </a:xfrm>
          <a:prstGeom prst="rect">
            <a:avLst/>
          </a:prstGeom>
          <a:ln>
            <a:solidFill>
              <a:schemeClr val="tx1"/>
            </a:solidFill>
          </a:ln>
        </p:spPr>
      </p:pic>
      <p:pic>
        <p:nvPicPr>
          <p:cNvPr id="17" name="Picture 16">
            <a:extLst>
              <a:ext uri="{FF2B5EF4-FFF2-40B4-BE49-F238E27FC236}">
                <a16:creationId xmlns:a16="http://schemas.microsoft.com/office/drawing/2014/main" id="{54268A6B-64BE-491E-A8A0-370FA6CBEC00}"/>
              </a:ext>
            </a:extLst>
          </p:cNvPr>
          <p:cNvPicPr>
            <a:picLocks noChangeAspect="1"/>
          </p:cNvPicPr>
          <p:nvPr/>
        </p:nvPicPr>
        <p:blipFill>
          <a:blip r:embed="rId7"/>
          <a:stretch>
            <a:fillRect/>
          </a:stretch>
        </p:blipFill>
        <p:spPr>
          <a:xfrm>
            <a:off x="4788569" y="5429633"/>
            <a:ext cx="1855243" cy="432890"/>
          </a:xfrm>
          <a:prstGeom prst="rect">
            <a:avLst/>
          </a:prstGeom>
          <a:ln>
            <a:solidFill>
              <a:schemeClr val="tx1"/>
            </a:solidFill>
          </a:ln>
        </p:spPr>
      </p:pic>
      <p:pic>
        <p:nvPicPr>
          <p:cNvPr id="19" name="Picture 18">
            <a:extLst>
              <a:ext uri="{FF2B5EF4-FFF2-40B4-BE49-F238E27FC236}">
                <a16:creationId xmlns:a16="http://schemas.microsoft.com/office/drawing/2014/main" id="{58CA6BB5-6616-4F75-A2C0-C8489FB69C6E}"/>
              </a:ext>
            </a:extLst>
          </p:cNvPr>
          <p:cNvPicPr>
            <a:picLocks noChangeAspect="1"/>
          </p:cNvPicPr>
          <p:nvPr/>
        </p:nvPicPr>
        <p:blipFill>
          <a:blip r:embed="rId8"/>
          <a:stretch>
            <a:fillRect/>
          </a:stretch>
        </p:blipFill>
        <p:spPr>
          <a:xfrm>
            <a:off x="10039350" y="5421920"/>
            <a:ext cx="2152650" cy="762000"/>
          </a:xfrm>
          <a:prstGeom prst="rect">
            <a:avLst/>
          </a:prstGeom>
        </p:spPr>
      </p:pic>
      <p:pic>
        <p:nvPicPr>
          <p:cNvPr id="21" name="Picture 20">
            <a:extLst>
              <a:ext uri="{FF2B5EF4-FFF2-40B4-BE49-F238E27FC236}">
                <a16:creationId xmlns:a16="http://schemas.microsoft.com/office/drawing/2014/main" id="{DC6BFD56-B41B-4BB6-8064-BBF227A90C09}"/>
              </a:ext>
            </a:extLst>
          </p:cNvPr>
          <p:cNvPicPr>
            <a:picLocks noChangeAspect="1"/>
          </p:cNvPicPr>
          <p:nvPr/>
        </p:nvPicPr>
        <p:blipFill>
          <a:blip r:embed="rId9"/>
          <a:stretch>
            <a:fillRect/>
          </a:stretch>
        </p:blipFill>
        <p:spPr>
          <a:xfrm>
            <a:off x="7459579" y="5766956"/>
            <a:ext cx="2518125" cy="950954"/>
          </a:xfrm>
          <a:prstGeom prst="rect">
            <a:avLst/>
          </a:prstGeom>
        </p:spPr>
      </p:pic>
    </p:spTree>
    <p:extLst>
      <p:ext uri="{BB962C8B-B14F-4D97-AF65-F5344CB8AC3E}">
        <p14:creationId xmlns:p14="http://schemas.microsoft.com/office/powerpoint/2010/main" val="1056329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Autofit/>
          </a:bodyPr>
          <a:lstStyle/>
          <a:p>
            <a:r>
              <a:rPr lang="en-US" sz="2900" dirty="0"/>
              <a:t>Generalized linear models (non-Gaussian distributions and non-linear functions)</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GB" sz="2500" b="1" i="0" dirty="0">
                <a:solidFill>
                  <a:srgbClr val="282829"/>
                </a:solidFill>
                <a:effectLst/>
                <a:latin typeface="-apple-system"/>
              </a:rPr>
              <a:t>Generalized linear model </a:t>
            </a:r>
            <a:r>
              <a:rPr lang="en-GB" sz="2500" b="0" i="0" dirty="0">
                <a:solidFill>
                  <a:srgbClr val="282829"/>
                </a:solidFill>
                <a:effectLst/>
                <a:latin typeface="-apple-system"/>
              </a:rPr>
              <a:t>is an </a:t>
            </a:r>
            <a:r>
              <a:rPr lang="en-GB" sz="2500" b="1" i="0" dirty="0">
                <a:solidFill>
                  <a:srgbClr val="282829"/>
                </a:solidFill>
                <a:effectLst/>
                <a:latin typeface="-apple-system"/>
              </a:rPr>
              <a:t>extension</a:t>
            </a:r>
            <a:r>
              <a:rPr lang="en-GB" sz="2500" b="0" i="0" dirty="0">
                <a:solidFill>
                  <a:srgbClr val="282829"/>
                </a:solidFill>
                <a:effectLst/>
                <a:latin typeface="-apple-system"/>
              </a:rPr>
              <a:t> of linear regression model which allows data to be </a:t>
            </a:r>
            <a:r>
              <a:rPr lang="en-GB" sz="2500" b="1" i="0" dirty="0">
                <a:solidFill>
                  <a:srgbClr val="282829"/>
                </a:solidFill>
                <a:effectLst/>
                <a:latin typeface="-apple-system"/>
              </a:rPr>
              <a:t>non-normally distributed</a:t>
            </a:r>
            <a:r>
              <a:rPr lang="en-GB" sz="2500" b="0" i="0" dirty="0">
                <a:solidFill>
                  <a:srgbClr val="282829"/>
                </a:solidFill>
                <a:effectLst/>
                <a:latin typeface="-apple-system"/>
              </a:rPr>
              <a:t>. </a:t>
            </a:r>
          </a:p>
          <a:p>
            <a:r>
              <a:rPr lang="en-GB" sz="2500" b="1" dirty="0">
                <a:solidFill>
                  <a:srgbClr val="282829"/>
                </a:solidFill>
                <a:latin typeface="-apple-system"/>
              </a:rPr>
              <a:t>Regression</a:t>
            </a:r>
            <a:r>
              <a:rPr lang="en-GB" sz="2500" dirty="0">
                <a:solidFill>
                  <a:srgbClr val="282829"/>
                </a:solidFill>
                <a:latin typeface="-apple-system"/>
              </a:rPr>
              <a:t> is a set of methods useful when you have a </a:t>
            </a:r>
            <a:r>
              <a:rPr lang="en-GB" sz="2500" b="1" dirty="0">
                <a:solidFill>
                  <a:srgbClr val="282829"/>
                </a:solidFill>
                <a:latin typeface="-apple-system"/>
              </a:rPr>
              <a:t>single dependent </a:t>
            </a:r>
            <a:r>
              <a:rPr lang="en-GB" sz="2500" dirty="0">
                <a:solidFill>
                  <a:srgbClr val="282829"/>
                </a:solidFill>
                <a:latin typeface="-apple-system"/>
              </a:rPr>
              <a:t>(or outcome) </a:t>
            </a:r>
            <a:r>
              <a:rPr lang="en-GB" sz="2500" b="1" dirty="0">
                <a:solidFill>
                  <a:srgbClr val="282829"/>
                </a:solidFill>
                <a:latin typeface="-apple-system"/>
              </a:rPr>
              <a:t>variable</a:t>
            </a:r>
            <a:r>
              <a:rPr lang="en-GB" sz="2500" dirty="0">
                <a:solidFill>
                  <a:srgbClr val="282829"/>
                </a:solidFill>
                <a:latin typeface="-apple-system"/>
              </a:rPr>
              <a:t>, and you want to </a:t>
            </a:r>
            <a:r>
              <a:rPr lang="en-GB" sz="2500" b="1" dirty="0">
                <a:solidFill>
                  <a:srgbClr val="282829"/>
                </a:solidFill>
                <a:latin typeface="-apple-system"/>
              </a:rPr>
              <a:t>explain or predict </a:t>
            </a:r>
            <a:r>
              <a:rPr lang="en-GB" sz="2500" dirty="0">
                <a:solidFill>
                  <a:srgbClr val="282829"/>
                </a:solidFill>
                <a:latin typeface="-apple-system"/>
              </a:rPr>
              <a:t>in terms of a </a:t>
            </a:r>
            <a:r>
              <a:rPr lang="en-GB" sz="2500" b="1" dirty="0">
                <a:solidFill>
                  <a:srgbClr val="282829"/>
                </a:solidFill>
                <a:latin typeface="-apple-system"/>
              </a:rPr>
              <a:t>set of independent variables</a:t>
            </a:r>
          </a:p>
          <a:p>
            <a:r>
              <a:rPr lang="en-GB" sz="2500" b="0" i="0" dirty="0">
                <a:solidFill>
                  <a:srgbClr val="282829"/>
                </a:solidFill>
                <a:effectLst/>
                <a:latin typeface="-apple-system"/>
              </a:rPr>
              <a:t>The most basic regression model and the one </a:t>
            </a:r>
            <a:r>
              <a:rPr lang="en-GB" sz="2500" b="1" i="0" dirty="0">
                <a:solidFill>
                  <a:srgbClr val="282829"/>
                </a:solidFill>
                <a:effectLst/>
                <a:latin typeface="-apple-system"/>
              </a:rPr>
              <a:t>most commonly used is linear regression</a:t>
            </a:r>
            <a:r>
              <a:rPr lang="en-GB" sz="2500" b="0" i="0" dirty="0">
                <a:solidFill>
                  <a:srgbClr val="282829"/>
                </a:solidFill>
                <a:effectLst/>
                <a:latin typeface="-apple-system"/>
              </a:rPr>
              <a:t>, this requires: a) </a:t>
            </a:r>
            <a:r>
              <a:rPr lang="en-GB" sz="2500" b="1" i="0" dirty="0">
                <a:solidFill>
                  <a:srgbClr val="282829"/>
                </a:solidFill>
                <a:effectLst/>
                <a:latin typeface="-apple-system"/>
              </a:rPr>
              <a:t>dependent variable </a:t>
            </a:r>
            <a:r>
              <a:rPr lang="en-GB" sz="2500" b="0" i="0" dirty="0">
                <a:solidFill>
                  <a:srgbClr val="282829"/>
                </a:solidFill>
                <a:effectLst/>
                <a:latin typeface="-apple-system"/>
              </a:rPr>
              <a:t>to be </a:t>
            </a:r>
            <a:r>
              <a:rPr lang="en-GB" sz="2500" b="1" i="0" dirty="0">
                <a:solidFill>
                  <a:srgbClr val="282829"/>
                </a:solidFill>
                <a:effectLst/>
                <a:latin typeface="-apple-system"/>
              </a:rPr>
              <a:t>continuous</a:t>
            </a:r>
            <a:r>
              <a:rPr lang="en-GB" sz="2500" b="0" i="0" dirty="0">
                <a:solidFill>
                  <a:srgbClr val="282829"/>
                </a:solidFill>
                <a:effectLst/>
                <a:latin typeface="-apple-system"/>
              </a:rPr>
              <a:t> b) </a:t>
            </a:r>
            <a:r>
              <a:rPr lang="en-GB" sz="2500" b="1" i="0" dirty="0">
                <a:solidFill>
                  <a:srgbClr val="282829"/>
                </a:solidFill>
                <a:effectLst/>
                <a:latin typeface="-apple-system"/>
              </a:rPr>
              <a:t>relationship</a:t>
            </a:r>
            <a:r>
              <a:rPr lang="en-GB" sz="2500" b="0" i="0" dirty="0">
                <a:solidFill>
                  <a:srgbClr val="282829"/>
                </a:solidFill>
                <a:effectLst/>
                <a:latin typeface="-apple-system"/>
              </a:rPr>
              <a:t> to be </a:t>
            </a:r>
            <a:r>
              <a:rPr lang="en-GB" sz="2500" b="1" i="0" dirty="0">
                <a:solidFill>
                  <a:srgbClr val="282829"/>
                </a:solidFill>
                <a:effectLst/>
                <a:latin typeface="-apple-system"/>
              </a:rPr>
              <a:t>linear</a:t>
            </a:r>
            <a:r>
              <a:rPr lang="en-GB" sz="2500" b="0" i="0" dirty="0">
                <a:solidFill>
                  <a:srgbClr val="282829"/>
                </a:solidFill>
                <a:effectLst/>
                <a:latin typeface="-apple-system"/>
              </a:rPr>
              <a:t> 3) </a:t>
            </a:r>
            <a:r>
              <a:rPr lang="en-GB" sz="2500" b="1" i="0" dirty="0">
                <a:solidFill>
                  <a:srgbClr val="282829"/>
                </a:solidFill>
                <a:effectLst/>
                <a:latin typeface="-apple-system"/>
              </a:rPr>
              <a:t>errors</a:t>
            </a:r>
            <a:r>
              <a:rPr lang="en-GB" sz="2500" b="0" i="0" dirty="0">
                <a:solidFill>
                  <a:srgbClr val="282829"/>
                </a:solidFill>
                <a:effectLst/>
                <a:latin typeface="-apple-system"/>
              </a:rPr>
              <a:t> to be </a:t>
            </a:r>
            <a:r>
              <a:rPr lang="en-GB" sz="2500" b="1" i="0" dirty="0">
                <a:solidFill>
                  <a:srgbClr val="282829"/>
                </a:solidFill>
                <a:effectLst/>
                <a:latin typeface="-apple-system"/>
              </a:rPr>
              <a:t>independent</a:t>
            </a:r>
          </a:p>
          <a:p>
            <a:r>
              <a:rPr lang="en-GB" sz="2500" dirty="0">
                <a:solidFill>
                  <a:srgbClr val="282829"/>
                </a:solidFill>
                <a:latin typeface="-apple-system"/>
              </a:rPr>
              <a:t>Generalized linear models refer to </a:t>
            </a:r>
            <a:r>
              <a:rPr lang="en-GB" sz="2500" b="1" dirty="0">
                <a:solidFill>
                  <a:srgbClr val="282829"/>
                </a:solidFill>
                <a:latin typeface="-apple-system"/>
              </a:rPr>
              <a:t>generalizations</a:t>
            </a:r>
            <a:r>
              <a:rPr lang="en-GB" sz="2500" dirty="0">
                <a:solidFill>
                  <a:srgbClr val="282829"/>
                </a:solidFill>
                <a:latin typeface="-apple-system"/>
              </a:rPr>
              <a:t> of a) when </a:t>
            </a:r>
            <a:r>
              <a:rPr lang="en-GB" sz="2500" b="1" dirty="0">
                <a:solidFill>
                  <a:srgbClr val="282829"/>
                </a:solidFill>
                <a:latin typeface="-apple-system"/>
              </a:rPr>
              <a:t>dependent</a:t>
            </a:r>
            <a:r>
              <a:rPr lang="en-GB" sz="2500" dirty="0">
                <a:solidFill>
                  <a:srgbClr val="282829"/>
                </a:solidFill>
                <a:latin typeface="-apple-system"/>
              </a:rPr>
              <a:t> variable is </a:t>
            </a:r>
            <a:r>
              <a:rPr lang="en-GB" sz="2500" b="1" dirty="0">
                <a:solidFill>
                  <a:srgbClr val="282829"/>
                </a:solidFill>
                <a:latin typeface="-apple-system"/>
              </a:rPr>
              <a:t>categorical</a:t>
            </a:r>
            <a:r>
              <a:rPr lang="en-GB" sz="2500" dirty="0">
                <a:solidFill>
                  <a:srgbClr val="282829"/>
                </a:solidFill>
                <a:latin typeface="-apple-system"/>
              </a:rPr>
              <a:t>, we may use logistic regression, or if the DV is a count we may want to use Poisson regression, if DV is a time to event then survival methods are appropriate</a:t>
            </a:r>
          </a:p>
          <a:p>
            <a:r>
              <a:rPr lang="en-GB" sz="2500" b="0" i="0" dirty="0">
                <a:solidFill>
                  <a:srgbClr val="282829"/>
                </a:solidFill>
                <a:effectLst/>
                <a:latin typeface="-apple-system"/>
              </a:rPr>
              <a:t>Gen</a:t>
            </a:r>
            <a:r>
              <a:rPr lang="en-GB" sz="2500" dirty="0">
                <a:solidFill>
                  <a:srgbClr val="282829"/>
                </a:solidFill>
                <a:latin typeface="-apple-system"/>
              </a:rPr>
              <a:t>eralizations of b) are called </a:t>
            </a:r>
            <a:r>
              <a:rPr lang="en-GB" sz="2500" b="1" dirty="0">
                <a:solidFill>
                  <a:srgbClr val="282829"/>
                </a:solidFill>
                <a:latin typeface="-apple-system"/>
              </a:rPr>
              <a:t>nonlinear regression</a:t>
            </a:r>
            <a:endParaRPr lang="en-GB" sz="2500" b="1" i="0" dirty="0">
              <a:solidFill>
                <a:srgbClr val="282829"/>
              </a:solidFill>
              <a:effectLst/>
              <a:latin typeface="-apple-system"/>
            </a:endParaRPr>
          </a:p>
          <a:p>
            <a:endParaRPr lang="en-US" dirty="0"/>
          </a:p>
        </p:txBody>
      </p:sp>
    </p:spTree>
    <p:extLst>
      <p:ext uri="{BB962C8B-B14F-4D97-AF65-F5344CB8AC3E}">
        <p14:creationId xmlns:p14="http://schemas.microsoft.com/office/powerpoint/2010/main" val="2591473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6 </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600" dirty="0"/>
              <a:t>In deterministic design for LR, we assume that the design matrix X is deterministic, so only random component is e</a:t>
            </a:r>
          </a:p>
          <a:p>
            <a:r>
              <a:rPr lang="en-US" sz="2600" dirty="0"/>
              <a:t>To make an inference (confidence regions, tests), we need </a:t>
            </a:r>
            <a:r>
              <a:rPr lang="en-US" sz="2600" b="1" dirty="0"/>
              <a:t>more assumptions</a:t>
            </a:r>
            <a:r>
              <a:rPr lang="en-US" sz="2600" dirty="0"/>
              <a:t>: 1) design matrix has </a:t>
            </a:r>
            <a:r>
              <a:rPr lang="en-US" sz="2600" b="1" dirty="0"/>
              <a:t>rank p </a:t>
            </a:r>
            <a:r>
              <a:rPr lang="en-US" sz="2600" dirty="0"/>
              <a:t>2) errors are </a:t>
            </a:r>
            <a:r>
              <a:rPr lang="en-US" sz="2600" b="1" dirty="0" err="1"/>
              <a:t>iid</a:t>
            </a:r>
            <a:r>
              <a:rPr lang="en-US" sz="2600" dirty="0"/>
              <a:t> and </a:t>
            </a:r>
            <a:r>
              <a:rPr lang="en-US" sz="2600" b="1" dirty="0"/>
              <a:t>var(e)=const </a:t>
            </a:r>
            <a:r>
              <a:rPr lang="en-US" sz="2600" dirty="0"/>
              <a:t>3) noise is N(o, sigma^2)</a:t>
            </a:r>
          </a:p>
          <a:p>
            <a:r>
              <a:rPr lang="en-US" sz="2600" dirty="0"/>
              <a:t>So, having made these assumptions we can find elements of</a:t>
            </a:r>
          </a:p>
          <a:p>
            <a:pPr marL="0" indent="0">
              <a:buNone/>
            </a:pPr>
            <a:r>
              <a:rPr lang="en-US" sz="2600" dirty="0"/>
              <a:t>Vector b by using MLE and it comes down to LSE,</a:t>
            </a:r>
          </a:p>
          <a:p>
            <a:pPr marL="0" indent="0">
              <a:buNone/>
            </a:pPr>
            <a:r>
              <a:rPr lang="en-US" sz="2600" dirty="0"/>
              <a:t>That is to maximize MLE, we need to minimize</a:t>
            </a:r>
          </a:p>
          <a:p>
            <a:pPr marL="0" indent="0">
              <a:buNone/>
            </a:pPr>
            <a:r>
              <a:rPr lang="en-US" sz="2600" dirty="0"/>
              <a:t>                            so, for Gaussian noise LSE=MLE</a:t>
            </a:r>
          </a:p>
          <a:p>
            <a:r>
              <a:rPr lang="en-US" sz="2600" dirty="0"/>
              <a:t>Distribution of beta*                                                                                      which</a:t>
            </a:r>
          </a:p>
          <a:p>
            <a:pPr marL="0" indent="0">
              <a:buNone/>
            </a:pPr>
            <a:r>
              <a:rPr lang="en-US" sz="2600" dirty="0"/>
              <a:t> </a:t>
            </a:r>
          </a:p>
        </p:txBody>
      </p:sp>
      <p:pic>
        <p:nvPicPr>
          <p:cNvPr id="5" name="Picture 4">
            <a:extLst>
              <a:ext uri="{FF2B5EF4-FFF2-40B4-BE49-F238E27FC236}">
                <a16:creationId xmlns:a16="http://schemas.microsoft.com/office/drawing/2014/main" id="{FDDD4DFC-8228-4F5B-AD5A-5F36478F08D3}"/>
              </a:ext>
            </a:extLst>
          </p:cNvPr>
          <p:cNvPicPr>
            <a:picLocks noChangeAspect="1"/>
          </p:cNvPicPr>
          <p:nvPr/>
        </p:nvPicPr>
        <p:blipFill>
          <a:blip r:embed="rId2"/>
          <a:stretch>
            <a:fillRect/>
          </a:stretch>
        </p:blipFill>
        <p:spPr>
          <a:xfrm>
            <a:off x="4252308" y="1035468"/>
            <a:ext cx="3124200" cy="295275"/>
          </a:xfrm>
          <a:prstGeom prst="rect">
            <a:avLst/>
          </a:prstGeom>
          <a:ln>
            <a:solidFill>
              <a:schemeClr val="tx1"/>
            </a:solidFill>
          </a:ln>
        </p:spPr>
      </p:pic>
      <p:pic>
        <p:nvPicPr>
          <p:cNvPr id="9" name="Picture 8">
            <a:extLst>
              <a:ext uri="{FF2B5EF4-FFF2-40B4-BE49-F238E27FC236}">
                <a16:creationId xmlns:a16="http://schemas.microsoft.com/office/drawing/2014/main" id="{ECA6DAD5-8049-4B22-A86C-6CF86E2B98C4}"/>
              </a:ext>
            </a:extLst>
          </p:cNvPr>
          <p:cNvPicPr>
            <a:picLocks noChangeAspect="1"/>
          </p:cNvPicPr>
          <p:nvPr/>
        </p:nvPicPr>
        <p:blipFill>
          <a:blip r:embed="rId3"/>
          <a:stretch>
            <a:fillRect/>
          </a:stretch>
        </p:blipFill>
        <p:spPr>
          <a:xfrm>
            <a:off x="10527632" y="1825049"/>
            <a:ext cx="1600200" cy="466725"/>
          </a:xfrm>
          <a:prstGeom prst="rect">
            <a:avLst/>
          </a:prstGeom>
          <a:ln>
            <a:solidFill>
              <a:schemeClr val="tx1"/>
            </a:solidFill>
          </a:ln>
        </p:spPr>
      </p:pic>
      <p:pic>
        <p:nvPicPr>
          <p:cNvPr id="11" name="Picture 10">
            <a:extLst>
              <a:ext uri="{FF2B5EF4-FFF2-40B4-BE49-F238E27FC236}">
                <a16:creationId xmlns:a16="http://schemas.microsoft.com/office/drawing/2014/main" id="{CBB56463-4C94-4B85-B028-304C07B38931}"/>
              </a:ext>
            </a:extLst>
          </p:cNvPr>
          <p:cNvPicPr>
            <a:picLocks noChangeAspect="1"/>
          </p:cNvPicPr>
          <p:nvPr/>
        </p:nvPicPr>
        <p:blipFill>
          <a:blip r:embed="rId4"/>
          <a:stretch>
            <a:fillRect/>
          </a:stretch>
        </p:blipFill>
        <p:spPr>
          <a:xfrm>
            <a:off x="9448800" y="2349766"/>
            <a:ext cx="2743200" cy="1161999"/>
          </a:xfrm>
          <a:prstGeom prst="rect">
            <a:avLst/>
          </a:prstGeom>
          <a:ln>
            <a:solidFill>
              <a:schemeClr val="tx1"/>
            </a:solidFill>
          </a:ln>
        </p:spPr>
      </p:pic>
      <p:pic>
        <p:nvPicPr>
          <p:cNvPr id="13" name="Picture 12">
            <a:extLst>
              <a:ext uri="{FF2B5EF4-FFF2-40B4-BE49-F238E27FC236}">
                <a16:creationId xmlns:a16="http://schemas.microsoft.com/office/drawing/2014/main" id="{D3E2D938-0CAE-4938-83F6-68BF4D37595C}"/>
              </a:ext>
            </a:extLst>
          </p:cNvPr>
          <p:cNvPicPr>
            <a:picLocks noChangeAspect="1"/>
          </p:cNvPicPr>
          <p:nvPr/>
        </p:nvPicPr>
        <p:blipFill>
          <a:blip r:embed="rId5"/>
          <a:stretch>
            <a:fillRect/>
          </a:stretch>
        </p:blipFill>
        <p:spPr>
          <a:xfrm>
            <a:off x="6597910" y="2686449"/>
            <a:ext cx="2818149" cy="2254519"/>
          </a:xfrm>
          <a:prstGeom prst="rect">
            <a:avLst/>
          </a:prstGeom>
        </p:spPr>
      </p:pic>
      <p:pic>
        <p:nvPicPr>
          <p:cNvPr id="15" name="Picture 14">
            <a:extLst>
              <a:ext uri="{FF2B5EF4-FFF2-40B4-BE49-F238E27FC236}">
                <a16:creationId xmlns:a16="http://schemas.microsoft.com/office/drawing/2014/main" id="{E73FD9E2-2EEF-4D84-85F0-08E653D7A228}"/>
              </a:ext>
            </a:extLst>
          </p:cNvPr>
          <p:cNvPicPr>
            <a:picLocks noChangeAspect="1"/>
          </p:cNvPicPr>
          <p:nvPr/>
        </p:nvPicPr>
        <p:blipFill>
          <a:blip r:embed="rId6"/>
          <a:stretch>
            <a:fillRect/>
          </a:stretch>
        </p:blipFill>
        <p:spPr>
          <a:xfrm>
            <a:off x="40718" y="3629589"/>
            <a:ext cx="2076450" cy="638175"/>
          </a:xfrm>
          <a:prstGeom prst="rect">
            <a:avLst/>
          </a:prstGeom>
        </p:spPr>
      </p:pic>
      <p:pic>
        <p:nvPicPr>
          <p:cNvPr id="19" name="Picture 18">
            <a:extLst>
              <a:ext uri="{FF2B5EF4-FFF2-40B4-BE49-F238E27FC236}">
                <a16:creationId xmlns:a16="http://schemas.microsoft.com/office/drawing/2014/main" id="{48F60558-80A5-43AC-A4CC-8FBFA8087D70}"/>
              </a:ext>
            </a:extLst>
          </p:cNvPr>
          <p:cNvPicPr>
            <a:picLocks noChangeAspect="1"/>
          </p:cNvPicPr>
          <p:nvPr/>
        </p:nvPicPr>
        <p:blipFill>
          <a:blip r:embed="rId7"/>
          <a:stretch>
            <a:fillRect/>
          </a:stretch>
        </p:blipFill>
        <p:spPr>
          <a:xfrm>
            <a:off x="3096127" y="4067904"/>
            <a:ext cx="3492488" cy="1625493"/>
          </a:xfrm>
          <a:prstGeom prst="rect">
            <a:avLst/>
          </a:prstGeom>
        </p:spPr>
      </p:pic>
      <p:pic>
        <p:nvPicPr>
          <p:cNvPr id="21" name="Picture 20">
            <a:extLst>
              <a:ext uri="{FF2B5EF4-FFF2-40B4-BE49-F238E27FC236}">
                <a16:creationId xmlns:a16="http://schemas.microsoft.com/office/drawing/2014/main" id="{9F71BC35-8112-4EF9-A718-7A6654D1ED21}"/>
              </a:ext>
            </a:extLst>
          </p:cNvPr>
          <p:cNvPicPr>
            <a:picLocks noChangeAspect="1"/>
          </p:cNvPicPr>
          <p:nvPr/>
        </p:nvPicPr>
        <p:blipFill>
          <a:blip r:embed="rId8"/>
          <a:stretch>
            <a:fillRect/>
          </a:stretch>
        </p:blipFill>
        <p:spPr>
          <a:xfrm>
            <a:off x="9627176" y="3583028"/>
            <a:ext cx="2099602" cy="703316"/>
          </a:xfrm>
          <a:prstGeom prst="rect">
            <a:avLst/>
          </a:prstGeom>
        </p:spPr>
      </p:pic>
      <p:pic>
        <p:nvPicPr>
          <p:cNvPr id="23" name="Picture 22">
            <a:extLst>
              <a:ext uri="{FF2B5EF4-FFF2-40B4-BE49-F238E27FC236}">
                <a16:creationId xmlns:a16="http://schemas.microsoft.com/office/drawing/2014/main" id="{F25EE5E3-70A6-4067-9995-0BE54545D460}"/>
              </a:ext>
            </a:extLst>
          </p:cNvPr>
          <p:cNvPicPr>
            <a:picLocks noChangeAspect="1"/>
          </p:cNvPicPr>
          <p:nvPr/>
        </p:nvPicPr>
        <p:blipFill>
          <a:blip r:embed="rId9"/>
          <a:stretch>
            <a:fillRect/>
          </a:stretch>
        </p:blipFill>
        <p:spPr>
          <a:xfrm>
            <a:off x="6689560" y="4942265"/>
            <a:ext cx="2534652" cy="448438"/>
          </a:xfrm>
          <a:prstGeom prst="rect">
            <a:avLst/>
          </a:prstGeom>
          <a:ln>
            <a:solidFill>
              <a:schemeClr val="tx1"/>
            </a:solidFill>
          </a:ln>
        </p:spPr>
      </p:pic>
      <p:pic>
        <p:nvPicPr>
          <p:cNvPr id="25" name="Picture 24">
            <a:extLst>
              <a:ext uri="{FF2B5EF4-FFF2-40B4-BE49-F238E27FC236}">
                <a16:creationId xmlns:a16="http://schemas.microsoft.com/office/drawing/2014/main" id="{25800EE3-E736-490C-B3F5-4061A28177D8}"/>
              </a:ext>
            </a:extLst>
          </p:cNvPr>
          <p:cNvPicPr>
            <a:picLocks noChangeAspect="1"/>
          </p:cNvPicPr>
          <p:nvPr/>
        </p:nvPicPr>
        <p:blipFill>
          <a:blip r:embed="rId10"/>
          <a:stretch>
            <a:fillRect/>
          </a:stretch>
        </p:blipFill>
        <p:spPr>
          <a:xfrm>
            <a:off x="9638314" y="4868882"/>
            <a:ext cx="2414660" cy="457096"/>
          </a:xfrm>
          <a:prstGeom prst="rect">
            <a:avLst/>
          </a:prstGeom>
          <a:ln>
            <a:solidFill>
              <a:schemeClr val="tx1"/>
            </a:solidFill>
          </a:ln>
        </p:spPr>
      </p:pic>
      <p:pic>
        <p:nvPicPr>
          <p:cNvPr id="27" name="Picture 26">
            <a:extLst>
              <a:ext uri="{FF2B5EF4-FFF2-40B4-BE49-F238E27FC236}">
                <a16:creationId xmlns:a16="http://schemas.microsoft.com/office/drawing/2014/main" id="{96F504E9-BBBB-445B-84BE-D1257067A5A4}"/>
              </a:ext>
            </a:extLst>
          </p:cNvPr>
          <p:cNvPicPr>
            <a:picLocks noChangeAspect="1"/>
          </p:cNvPicPr>
          <p:nvPr/>
        </p:nvPicPr>
        <p:blipFill>
          <a:blip r:embed="rId11"/>
          <a:stretch>
            <a:fillRect/>
          </a:stretch>
        </p:blipFill>
        <p:spPr>
          <a:xfrm>
            <a:off x="7701862" y="5413915"/>
            <a:ext cx="3607822" cy="494787"/>
          </a:xfrm>
          <a:prstGeom prst="rect">
            <a:avLst/>
          </a:prstGeom>
          <a:ln>
            <a:solidFill>
              <a:schemeClr val="tx1"/>
            </a:solidFill>
          </a:ln>
        </p:spPr>
      </p:pic>
      <p:pic>
        <p:nvPicPr>
          <p:cNvPr id="28" name="Picture 27">
            <a:extLst>
              <a:ext uri="{FF2B5EF4-FFF2-40B4-BE49-F238E27FC236}">
                <a16:creationId xmlns:a16="http://schemas.microsoft.com/office/drawing/2014/main" id="{66865ED5-50EC-4811-8968-0A72F6FA679F}"/>
              </a:ext>
            </a:extLst>
          </p:cNvPr>
          <p:cNvPicPr>
            <a:picLocks noChangeAspect="1"/>
          </p:cNvPicPr>
          <p:nvPr/>
        </p:nvPicPr>
        <p:blipFill>
          <a:blip r:embed="rId12"/>
          <a:stretch>
            <a:fillRect/>
          </a:stretch>
        </p:blipFill>
        <p:spPr>
          <a:xfrm>
            <a:off x="118811" y="5741067"/>
            <a:ext cx="3041484" cy="982343"/>
          </a:xfrm>
          <a:prstGeom prst="rect">
            <a:avLst/>
          </a:prstGeom>
          <a:ln>
            <a:solidFill>
              <a:schemeClr val="tx1"/>
            </a:solidFill>
          </a:ln>
        </p:spPr>
      </p:pic>
      <p:pic>
        <p:nvPicPr>
          <p:cNvPr id="29" name="Picture 28">
            <a:extLst>
              <a:ext uri="{FF2B5EF4-FFF2-40B4-BE49-F238E27FC236}">
                <a16:creationId xmlns:a16="http://schemas.microsoft.com/office/drawing/2014/main" id="{29F7E14C-8FBA-42BE-862D-78C4E241203B}"/>
              </a:ext>
            </a:extLst>
          </p:cNvPr>
          <p:cNvPicPr>
            <a:picLocks noChangeAspect="1"/>
          </p:cNvPicPr>
          <p:nvPr/>
        </p:nvPicPr>
        <p:blipFill>
          <a:blip r:embed="rId13"/>
          <a:stretch>
            <a:fillRect/>
          </a:stretch>
        </p:blipFill>
        <p:spPr>
          <a:xfrm>
            <a:off x="3269582" y="5772901"/>
            <a:ext cx="4587942" cy="948741"/>
          </a:xfrm>
          <a:prstGeom prst="rect">
            <a:avLst/>
          </a:prstGeom>
          <a:ln>
            <a:solidFill>
              <a:schemeClr val="tx1"/>
            </a:solidFill>
          </a:ln>
        </p:spPr>
      </p:pic>
      <p:pic>
        <p:nvPicPr>
          <p:cNvPr id="30" name="Picture 29">
            <a:extLst>
              <a:ext uri="{FF2B5EF4-FFF2-40B4-BE49-F238E27FC236}">
                <a16:creationId xmlns:a16="http://schemas.microsoft.com/office/drawing/2014/main" id="{B72D4E55-04C5-4B05-ADF7-478F9A2D01DE}"/>
              </a:ext>
            </a:extLst>
          </p:cNvPr>
          <p:cNvPicPr>
            <a:picLocks noChangeAspect="1"/>
          </p:cNvPicPr>
          <p:nvPr/>
        </p:nvPicPr>
        <p:blipFill>
          <a:blip r:embed="rId14"/>
          <a:stretch>
            <a:fillRect/>
          </a:stretch>
        </p:blipFill>
        <p:spPr>
          <a:xfrm>
            <a:off x="8160668" y="5944602"/>
            <a:ext cx="2340399" cy="897355"/>
          </a:xfrm>
          <a:prstGeom prst="rect">
            <a:avLst/>
          </a:prstGeom>
          <a:ln>
            <a:solidFill>
              <a:schemeClr val="tx1"/>
            </a:solidFill>
          </a:ln>
        </p:spPr>
      </p:pic>
    </p:spTree>
    <p:extLst>
      <p:ext uri="{BB962C8B-B14F-4D97-AF65-F5344CB8AC3E}">
        <p14:creationId xmlns:p14="http://schemas.microsoft.com/office/powerpoint/2010/main" val="4502055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6 </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sz="2600" b="1" dirty="0"/>
              <a:t>Significance tests </a:t>
            </a:r>
            <a:r>
              <a:rPr lang="en-US" sz="2600" dirty="0"/>
              <a:t>on beta^, here by </a:t>
            </a:r>
            <a:r>
              <a:rPr lang="en-US" sz="2600" b="1" dirty="0"/>
              <a:t>testing specific </a:t>
            </a:r>
            <a:r>
              <a:rPr lang="en-US" sz="2600" b="1" dirty="0" err="1"/>
              <a:t>beta_j</a:t>
            </a:r>
            <a:r>
              <a:rPr lang="en-US" sz="2600" dirty="0"/>
              <a:t>, we can see whether the </a:t>
            </a:r>
            <a:r>
              <a:rPr lang="en-US" sz="2600" b="1" dirty="0"/>
              <a:t>variable </a:t>
            </a:r>
            <a:r>
              <a:rPr lang="en-US" sz="2600" b="1" dirty="0" err="1"/>
              <a:t>xj</a:t>
            </a:r>
            <a:r>
              <a:rPr lang="en-US" sz="2600" b="1" dirty="0"/>
              <a:t> </a:t>
            </a:r>
            <a:r>
              <a:rPr lang="en-US" sz="2600" dirty="0"/>
              <a:t>has </a:t>
            </a:r>
            <a:r>
              <a:rPr lang="en-US" sz="2600" b="1" dirty="0"/>
              <a:t>any impact </a:t>
            </a:r>
            <a:r>
              <a:rPr lang="en-US" sz="2600" dirty="0"/>
              <a:t>on prediction</a:t>
            </a:r>
          </a:p>
          <a:p>
            <a:r>
              <a:rPr lang="en-US" sz="2600" dirty="0"/>
              <a:t>So, to do hypothesis test, we need the </a:t>
            </a:r>
            <a:r>
              <a:rPr lang="en-US" sz="2600" dirty="0" err="1"/>
              <a:t>distrib</a:t>
            </a:r>
            <a:r>
              <a:rPr lang="en-US" sz="2600" dirty="0"/>
              <a:t> of beta^ and normalize it ( as we do not know its variance, we will plug its unbiased estimator</a:t>
            </a:r>
          </a:p>
          <a:p>
            <a:r>
              <a:rPr lang="en-US" sz="2600" dirty="0"/>
              <a:t>We get </a:t>
            </a:r>
            <a:r>
              <a:rPr lang="en-US" sz="2600" b="1" dirty="0"/>
              <a:t>t distribution </a:t>
            </a:r>
            <a:r>
              <a:rPr lang="en-US" sz="2600" dirty="0"/>
              <a:t>– (N/sqrt(Chi))</a:t>
            </a:r>
          </a:p>
          <a:p>
            <a:pPr marL="0" indent="0">
              <a:buNone/>
            </a:pPr>
            <a:r>
              <a:rPr lang="en-US" sz="2600" dirty="0"/>
              <a:t>With test-statistic</a:t>
            </a:r>
          </a:p>
          <a:p>
            <a:r>
              <a:rPr lang="en-US" sz="2600" dirty="0"/>
              <a:t>If we do </a:t>
            </a:r>
            <a:r>
              <a:rPr lang="en-US" sz="2600" b="1" dirty="0"/>
              <a:t>hypothesis test </a:t>
            </a:r>
            <a:r>
              <a:rPr lang="en-US" sz="2600" dirty="0"/>
              <a:t>for several</a:t>
            </a:r>
          </a:p>
          <a:p>
            <a:pPr marL="0" indent="0">
              <a:buNone/>
            </a:pPr>
            <a:r>
              <a:rPr lang="en-US" sz="2600" b="1" dirty="0"/>
              <a:t>Betas at the same time</a:t>
            </a:r>
            <a:r>
              <a:rPr lang="en-US" sz="2600" dirty="0"/>
              <a:t>, and considering </a:t>
            </a:r>
          </a:p>
          <a:p>
            <a:pPr marL="0" indent="0">
              <a:buNone/>
            </a:pPr>
            <a:r>
              <a:rPr lang="en-US" sz="2600" dirty="0"/>
              <a:t>They are </a:t>
            </a:r>
            <a:r>
              <a:rPr lang="en-US" sz="2600" b="1" dirty="0"/>
              <a:t>independent</a:t>
            </a:r>
            <a:r>
              <a:rPr lang="en-US" sz="2600" dirty="0"/>
              <a:t>, and all for the same level alpha, by </a:t>
            </a:r>
            <a:r>
              <a:rPr lang="en-US" sz="2600" b="1" dirty="0"/>
              <a:t>chance</a:t>
            </a:r>
            <a:r>
              <a:rPr lang="en-US" sz="2600" dirty="0"/>
              <a:t> we may reject H0, to make this </a:t>
            </a:r>
            <a:r>
              <a:rPr lang="en-US" sz="2600" b="1" dirty="0"/>
              <a:t>analysis correct </a:t>
            </a:r>
            <a:r>
              <a:rPr lang="en-US" sz="2600" dirty="0"/>
              <a:t>we need to </a:t>
            </a:r>
            <a:r>
              <a:rPr lang="en-US" sz="2600" b="1" dirty="0"/>
              <a:t>reduce quantiles</a:t>
            </a:r>
            <a:r>
              <a:rPr lang="en-US" sz="2600" dirty="0"/>
              <a:t>, so that it considers the </a:t>
            </a:r>
            <a:r>
              <a:rPr lang="en-US" sz="2600" b="1" dirty="0"/>
              <a:t>number of variables </a:t>
            </a:r>
            <a:r>
              <a:rPr lang="en-US" sz="2600" dirty="0"/>
              <a:t>in the test (if more than 1 variable, </a:t>
            </a:r>
            <a:r>
              <a:rPr lang="en-US" sz="2600" dirty="0" err="1"/>
              <a:t>q_alpha</a:t>
            </a:r>
            <a:r>
              <a:rPr lang="en-US" sz="2600" dirty="0"/>
              <a:t> should be reduced), so level is </a:t>
            </a:r>
            <a:r>
              <a:rPr lang="en-US" sz="2600" b="1" dirty="0"/>
              <a:t>a/m</a:t>
            </a:r>
            <a:r>
              <a:rPr lang="en-US" sz="2600" dirty="0"/>
              <a:t>, where a is desired level alpha, m is the number of hypotheses</a:t>
            </a:r>
          </a:p>
          <a:p>
            <a:r>
              <a:rPr lang="en-US" sz="2600" dirty="0"/>
              <a:t>Linear regression is about correlations, not causality, random Gaussian noise assumption, we can test this assumption using </a:t>
            </a:r>
            <a:r>
              <a:rPr lang="en-US" sz="2600" dirty="0" err="1"/>
              <a:t>Kolgomorov</a:t>
            </a:r>
            <a:r>
              <a:rPr lang="en-US" sz="2600" dirty="0"/>
              <a:t> - Smirnov test</a:t>
            </a:r>
          </a:p>
          <a:p>
            <a:endParaRPr lang="en-US" dirty="0"/>
          </a:p>
        </p:txBody>
      </p:sp>
      <p:pic>
        <p:nvPicPr>
          <p:cNvPr id="5" name="Picture 4">
            <a:extLst>
              <a:ext uri="{FF2B5EF4-FFF2-40B4-BE49-F238E27FC236}">
                <a16:creationId xmlns:a16="http://schemas.microsoft.com/office/drawing/2014/main" id="{45F87F3B-4DD8-4B02-A0C6-7A4C65FF9F69}"/>
              </a:ext>
            </a:extLst>
          </p:cNvPr>
          <p:cNvPicPr>
            <a:picLocks noChangeAspect="1"/>
          </p:cNvPicPr>
          <p:nvPr/>
        </p:nvPicPr>
        <p:blipFill>
          <a:blip r:embed="rId2"/>
          <a:stretch>
            <a:fillRect/>
          </a:stretch>
        </p:blipFill>
        <p:spPr>
          <a:xfrm>
            <a:off x="5733549" y="2252967"/>
            <a:ext cx="3057525" cy="1743075"/>
          </a:xfrm>
          <a:prstGeom prst="rect">
            <a:avLst/>
          </a:prstGeom>
        </p:spPr>
      </p:pic>
      <p:pic>
        <p:nvPicPr>
          <p:cNvPr id="7" name="Picture 6">
            <a:extLst>
              <a:ext uri="{FF2B5EF4-FFF2-40B4-BE49-F238E27FC236}">
                <a16:creationId xmlns:a16="http://schemas.microsoft.com/office/drawing/2014/main" id="{0AC8A5A2-B633-434F-A5BB-BD237DA0A175}"/>
              </a:ext>
            </a:extLst>
          </p:cNvPr>
          <p:cNvPicPr>
            <a:picLocks noChangeAspect="1"/>
          </p:cNvPicPr>
          <p:nvPr/>
        </p:nvPicPr>
        <p:blipFill>
          <a:blip r:embed="rId3"/>
          <a:stretch>
            <a:fillRect/>
          </a:stretch>
        </p:blipFill>
        <p:spPr>
          <a:xfrm>
            <a:off x="8820093" y="1934070"/>
            <a:ext cx="3228975" cy="2105025"/>
          </a:xfrm>
          <a:prstGeom prst="rect">
            <a:avLst/>
          </a:prstGeom>
        </p:spPr>
      </p:pic>
      <p:pic>
        <p:nvPicPr>
          <p:cNvPr id="9" name="Picture 8">
            <a:extLst>
              <a:ext uri="{FF2B5EF4-FFF2-40B4-BE49-F238E27FC236}">
                <a16:creationId xmlns:a16="http://schemas.microsoft.com/office/drawing/2014/main" id="{4C78FCEC-F202-4355-965F-F49C755BB991}"/>
              </a:ext>
            </a:extLst>
          </p:cNvPr>
          <p:cNvPicPr>
            <a:picLocks noChangeAspect="1"/>
          </p:cNvPicPr>
          <p:nvPr/>
        </p:nvPicPr>
        <p:blipFill>
          <a:blip r:embed="rId4"/>
          <a:stretch>
            <a:fillRect/>
          </a:stretch>
        </p:blipFill>
        <p:spPr>
          <a:xfrm>
            <a:off x="2553954" y="2674019"/>
            <a:ext cx="1319577" cy="598571"/>
          </a:xfrm>
          <a:prstGeom prst="rect">
            <a:avLst/>
          </a:prstGeom>
          <a:ln>
            <a:solidFill>
              <a:schemeClr val="tx1"/>
            </a:solidFill>
          </a:ln>
        </p:spPr>
      </p:pic>
      <p:pic>
        <p:nvPicPr>
          <p:cNvPr id="10" name="Picture 9">
            <a:extLst>
              <a:ext uri="{FF2B5EF4-FFF2-40B4-BE49-F238E27FC236}">
                <a16:creationId xmlns:a16="http://schemas.microsoft.com/office/drawing/2014/main" id="{BE182917-AB67-413E-B9FF-C7BC659288AD}"/>
              </a:ext>
            </a:extLst>
          </p:cNvPr>
          <p:cNvPicPr>
            <a:picLocks noChangeAspect="1"/>
          </p:cNvPicPr>
          <p:nvPr/>
        </p:nvPicPr>
        <p:blipFill>
          <a:blip r:embed="rId5"/>
          <a:stretch>
            <a:fillRect/>
          </a:stretch>
        </p:blipFill>
        <p:spPr>
          <a:xfrm>
            <a:off x="3990725" y="2696077"/>
            <a:ext cx="1323334" cy="560471"/>
          </a:xfrm>
          <a:prstGeom prst="rect">
            <a:avLst/>
          </a:prstGeom>
          <a:ln>
            <a:solidFill>
              <a:schemeClr val="tx1"/>
            </a:solidFill>
          </a:ln>
        </p:spPr>
      </p:pic>
    </p:spTree>
    <p:extLst>
      <p:ext uri="{BB962C8B-B14F-4D97-AF65-F5344CB8AC3E}">
        <p14:creationId xmlns:p14="http://schemas.microsoft.com/office/powerpoint/2010/main" val="28785998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7</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500" b="1" dirty="0"/>
              <a:t>GLMs</a:t>
            </a:r>
            <a:r>
              <a:rPr lang="en-US" sz="2500" dirty="0"/>
              <a:t> are </a:t>
            </a:r>
            <a:r>
              <a:rPr lang="en-US" sz="2500" b="1" dirty="0"/>
              <a:t>generalization</a:t>
            </a:r>
            <a:r>
              <a:rPr lang="en-US" sz="2500" dirty="0"/>
              <a:t> of </a:t>
            </a:r>
            <a:r>
              <a:rPr lang="en-US" sz="2500" b="1" dirty="0"/>
              <a:t>ordinary linear regression </a:t>
            </a:r>
            <a:r>
              <a:rPr lang="en-US" sz="2500" dirty="0"/>
              <a:t>that allows for </a:t>
            </a:r>
            <a:r>
              <a:rPr lang="en-US" sz="2500" b="1" dirty="0"/>
              <a:t>response variables</a:t>
            </a:r>
            <a:r>
              <a:rPr lang="en-US" sz="2500" dirty="0"/>
              <a:t> that have </a:t>
            </a:r>
            <a:r>
              <a:rPr lang="en-US" sz="2500" b="1" dirty="0"/>
              <a:t>error distribution models </a:t>
            </a:r>
            <a:r>
              <a:rPr lang="en-US" sz="2500" dirty="0"/>
              <a:t>other than a </a:t>
            </a:r>
            <a:r>
              <a:rPr lang="en-US" sz="2500" b="1" dirty="0"/>
              <a:t>normal distribution</a:t>
            </a:r>
          </a:p>
          <a:p>
            <a:r>
              <a:rPr lang="en-US" sz="2500" b="1" dirty="0"/>
              <a:t>GLM generalizes</a:t>
            </a:r>
            <a:r>
              <a:rPr lang="en-US" sz="2500" dirty="0"/>
              <a:t> linear regression by allowing the </a:t>
            </a:r>
            <a:r>
              <a:rPr lang="en-US" sz="2500" b="1" dirty="0"/>
              <a:t>linear model </a:t>
            </a:r>
            <a:r>
              <a:rPr lang="en-US" sz="2500" dirty="0"/>
              <a:t>to be related to the </a:t>
            </a:r>
            <a:r>
              <a:rPr lang="en-US" sz="2500" b="1" dirty="0"/>
              <a:t>response variable </a:t>
            </a:r>
            <a:r>
              <a:rPr lang="en-US" sz="2500" dirty="0"/>
              <a:t>via a </a:t>
            </a:r>
            <a:r>
              <a:rPr lang="en-US" sz="2500" b="1" dirty="0"/>
              <a:t>link function</a:t>
            </a:r>
            <a:r>
              <a:rPr lang="en-US" sz="2500" dirty="0"/>
              <a:t>, it is formulated as a way of </a:t>
            </a:r>
            <a:r>
              <a:rPr lang="en-US" sz="2500" b="1" dirty="0"/>
              <a:t>unifying</a:t>
            </a:r>
            <a:r>
              <a:rPr lang="en-US" sz="2500" dirty="0"/>
              <a:t> </a:t>
            </a:r>
            <a:r>
              <a:rPr lang="en-US" sz="2500" b="1" dirty="0"/>
              <a:t>other statistical models</a:t>
            </a:r>
            <a:r>
              <a:rPr lang="en-US" sz="2500" dirty="0"/>
              <a:t>, including </a:t>
            </a:r>
            <a:r>
              <a:rPr lang="en-US" sz="2500" b="1" dirty="0"/>
              <a:t>linear</a:t>
            </a:r>
            <a:r>
              <a:rPr lang="en-US" sz="2500" dirty="0"/>
              <a:t>, </a:t>
            </a:r>
            <a:r>
              <a:rPr lang="en-US" sz="2500" b="1" dirty="0"/>
              <a:t>logistic</a:t>
            </a:r>
            <a:r>
              <a:rPr lang="en-US" sz="2500" dirty="0"/>
              <a:t> and </a:t>
            </a:r>
            <a:r>
              <a:rPr lang="en-US" sz="2500" b="1" dirty="0"/>
              <a:t>Poisson</a:t>
            </a:r>
            <a:r>
              <a:rPr lang="en-US" sz="2500" dirty="0"/>
              <a:t> regression</a:t>
            </a:r>
          </a:p>
          <a:p>
            <a:r>
              <a:rPr lang="en-US" sz="2500" b="1" dirty="0"/>
              <a:t>GLMs </a:t>
            </a:r>
            <a:r>
              <a:rPr lang="en-US" sz="2500" dirty="0"/>
              <a:t>allow </a:t>
            </a:r>
            <a:r>
              <a:rPr lang="en-US" sz="2500" b="1" dirty="0"/>
              <a:t>response variables </a:t>
            </a:r>
            <a:r>
              <a:rPr lang="en-US" sz="2500" dirty="0"/>
              <a:t>to have </a:t>
            </a:r>
            <a:r>
              <a:rPr lang="en-US" sz="2500" b="1" dirty="0"/>
              <a:t>arbitrary distributions </a:t>
            </a:r>
            <a:r>
              <a:rPr lang="en-US" sz="2500" dirty="0"/>
              <a:t>(rather than only normal) and for an </a:t>
            </a:r>
            <a:r>
              <a:rPr lang="en-US" sz="2500" b="1" dirty="0"/>
              <a:t>arbitrary function </a:t>
            </a:r>
            <a:r>
              <a:rPr lang="en-US" sz="2500" dirty="0"/>
              <a:t>of the </a:t>
            </a:r>
            <a:r>
              <a:rPr lang="en-US" sz="2500" b="1" dirty="0"/>
              <a:t>response variable </a:t>
            </a:r>
            <a:r>
              <a:rPr lang="en-US" sz="2500" dirty="0"/>
              <a:t>(via link function) to vary linearly with the predicted values, so non-linearity and non-normality</a:t>
            </a:r>
          </a:p>
          <a:p>
            <a:r>
              <a:rPr lang="en-US" sz="2500" b="1" dirty="0"/>
              <a:t>GLM </a:t>
            </a:r>
            <a:r>
              <a:rPr lang="en-US" sz="2500" dirty="0"/>
              <a:t>g(Y)=X*beta has </a:t>
            </a:r>
            <a:r>
              <a:rPr lang="en-US" sz="2500" b="1" dirty="0"/>
              <a:t>3 components</a:t>
            </a:r>
            <a:r>
              <a:rPr lang="en-US" sz="2500" dirty="0"/>
              <a:t>: 1) </a:t>
            </a:r>
            <a:r>
              <a:rPr lang="en-US" sz="2500" b="1" dirty="0"/>
              <a:t>linear predictor </a:t>
            </a:r>
            <a:r>
              <a:rPr lang="en-US" sz="2500" dirty="0"/>
              <a:t>(X*beta) 2) </a:t>
            </a:r>
            <a:r>
              <a:rPr lang="en-US" sz="2500" b="1" dirty="0"/>
              <a:t>link function </a:t>
            </a:r>
            <a:r>
              <a:rPr lang="en-US" sz="2500" dirty="0"/>
              <a:t>g links E[Y] and linear combination of X’s (X*beta) 3) </a:t>
            </a:r>
            <a:r>
              <a:rPr lang="en-US" sz="2500" b="1" dirty="0"/>
              <a:t>probability distribution </a:t>
            </a:r>
            <a:r>
              <a:rPr lang="en-US" sz="2500" dirty="0"/>
              <a:t>for Y</a:t>
            </a:r>
          </a:p>
          <a:p>
            <a:r>
              <a:rPr lang="en-GB" sz="2500" b="0" i="0" dirty="0">
                <a:solidFill>
                  <a:srgbClr val="282829"/>
                </a:solidFill>
                <a:effectLst/>
                <a:latin typeface="-apple-system"/>
              </a:rPr>
              <a:t>The most basic regression model and the one </a:t>
            </a:r>
            <a:r>
              <a:rPr lang="en-GB" sz="2500" b="1" i="0" dirty="0">
                <a:solidFill>
                  <a:srgbClr val="282829"/>
                </a:solidFill>
                <a:effectLst/>
                <a:latin typeface="-apple-system"/>
              </a:rPr>
              <a:t>most commonly used is linear regression</a:t>
            </a:r>
            <a:r>
              <a:rPr lang="en-GB" sz="2500" b="0" i="0" dirty="0">
                <a:solidFill>
                  <a:srgbClr val="282829"/>
                </a:solidFill>
                <a:effectLst/>
                <a:latin typeface="-apple-system"/>
              </a:rPr>
              <a:t>, this requires: a) </a:t>
            </a:r>
            <a:r>
              <a:rPr lang="en-GB" sz="2500" b="1" i="0" dirty="0">
                <a:solidFill>
                  <a:srgbClr val="282829"/>
                </a:solidFill>
                <a:effectLst/>
                <a:latin typeface="-apple-system"/>
              </a:rPr>
              <a:t>dependent variable </a:t>
            </a:r>
            <a:r>
              <a:rPr lang="en-GB" sz="2500" b="0" i="0" dirty="0">
                <a:solidFill>
                  <a:srgbClr val="282829"/>
                </a:solidFill>
                <a:effectLst/>
                <a:latin typeface="-apple-system"/>
              </a:rPr>
              <a:t>to be </a:t>
            </a:r>
            <a:r>
              <a:rPr lang="en-GB" sz="2500" b="1" i="0" dirty="0">
                <a:solidFill>
                  <a:srgbClr val="282829"/>
                </a:solidFill>
                <a:effectLst/>
                <a:latin typeface="-apple-system"/>
              </a:rPr>
              <a:t>continuous</a:t>
            </a:r>
            <a:r>
              <a:rPr lang="en-GB" sz="2500" b="0" i="0" dirty="0">
                <a:solidFill>
                  <a:srgbClr val="282829"/>
                </a:solidFill>
                <a:effectLst/>
                <a:latin typeface="-apple-system"/>
              </a:rPr>
              <a:t> b) </a:t>
            </a:r>
            <a:r>
              <a:rPr lang="en-GB" sz="2500" b="1" i="0" dirty="0">
                <a:solidFill>
                  <a:srgbClr val="282829"/>
                </a:solidFill>
                <a:effectLst/>
                <a:latin typeface="-apple-system"/>
              </a:rPr>
              <a:t>relationship</a:t>
            </a:r>
            <a:r>
              <a:rPr lang="en-GB" sz="2500" b="0" i="0" dirty="0">
                <a:solidFill>
                  <a:srgbClr val="282829"/>
                </a:solidFill>
                <a:effectLst/>
                <a:latin typeface="-apple-system"/>
              </a:rPr>
              <a:t> to be </a:t>
            </a:r>
            <a:r>
              <a:rPr lang="en-GB" sz="2500" b="1" i="0" dirty="0">
                <a:solidFill>
                  <a:srgbClr val="282829"/>
                </a:solidFill>
                <a:effectLst/>
                <a:latin typeface="-apple-system"/>
              </a:rPr>
              <a:t>linear</a:t>
            </a:r>
            <a:r>
              <a:rPr lang="en-GB" sz="2500" b="0" i="0" dirty="0">
                <a:solidFill>
                  <a:srgbClr val="282829"/>
                </a:solidFill>
                <a:effectLst/>
                <a:latin typeface="-apple-system"/>
              </a:rPr>
              <a:t> 3) </a:t>
            </a:r>
            <a:r>
              <a:rPr lang="en-GB" sz="2500" b="1" i="0" dirty="0">
                <a:solidFill>
                  <a:srgbClr val="282829"/>
                </a:solidFill>
                <a:effectLst/>
                <a:latin typeface="-apple-system"/>
              </a:rPr>
              <a:t>errors</a:t>
            </a:r>
            <a:r>
              <a:rPr lang="en-GB" sz="2500" b="0" i="0" dirty="0">
                <a:solidFill>
                  <a:srgbClr val="282829"/>
                </a:solidFill>
                <a:effectLst/>
                <a:latin typeface="-apple-system"/>
              </a:rPr>
              <a:t> to be </a:t>
            </a:r>
            <a:r>
              <a:rPr lang="en-GB" sz="2500" b="1" i="0" dirty="0">
                <a:solidFill>
                  <a:srgbClr val="282829"/>
                </a:solidFill>
                <a:effectLst/>
                <a:latin typeface="-apple-system"/>
              </a:rPr>
              <a:t>independent and normal</a:t>
            </a:r>
          </a:p>
          <a:p>
            <a:r>
              <a:rPr lang="en-GB" sz="2500" b="1" dirty="0">
                <a:solidFill>
                  <a:srgbClr val="282829"/>
                </a:solidFill>
                <a:latin typeface="-apple-system"/>
              </a:rPr>
              <a:t>Although </a:t>
            </a:r>
            <a:r>
              <a:rPr lang="en-GB" sz="2500" dirty="0">
                <a:solidFill>
                  <a:srgbClr val="282829"/>
                </a:solidFill>
                <a:latin typeface="-apple-system"/>
              </a:rPr>
              <a:t>GLM generalizes LR, the cost is that it becomes harder to find MLE</a:t>
            </a:r>
          </a:p>
          <a:p>
            <a:r>
              <a:rPr lang="en-GB" sz="2500" i="0" dirty="0">
                <a:solidFill>
                  <a:srgbClr val="282829"/>
                </a:solidFill>
                <a:effectLst/>
                <a:latin typeface="-apple-system"/>
              </a:rPr>
              <a:t>We </a:t>
            </a:r>
            <a:r>
              <a:rPr lang="en-GB" sz="2500" dirty="0">
                <a:solidFill>
                  <a:srgbClr val="282829"/>
                </a:solidFill>
                <a:latin typeface="-apple-system"/>
              </a:rPr>
              <a:t>will assume some model for noise/Y, depend on that we will choose the link function</a:t>
            </a:r>
            <a:endParaRPr lang="en-GB" sz="2500" i="0" dirty="0">
              <a:solidFill>
                <a:srgbClr val="282829"/>
              </a:solidFill>
              <a:effectLst/>
              <a:latin typeface="-apple-system"/>
            </a:endParaRPr>
          </a:p>
          <a:p>
            <a:endParaRPr lang="en-US" dirty="0"/>
          </a:p>
        </p:txBody>
      </p:sp>
    </p:spTree>
    <p:extLst>
      <p:ext uri="{BB962C8B-B14F-4D97-AF65-F5344CB8AC3E}">
        <p14:creationId xmlns:p14="http://schemas.microsoft.com/office/powerpoint/2010/main" val="42182172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7</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Family of distribution                             with </a:t>
            </a:r>
            <a:r>
              <a:rPr lang="en-US" b="1" dirty="0"/>
              <a:t>k-dimensional parameter</a:t>
            </a:r>
            <a:r>
              <a:rPr lang="en-US" dirty="0"/>
              <a:t>, is said to be </a:t>
            </a:r>
            <a:r>
              <a:rPr lang="en-US" b="1" dirty="0"/>
              <a:t>k-parameter</a:t>
            </a:r>
            <a:r>
              <a:rPr lang="en-US" dirty="0"/>
              <a:t> exponential family on      , if there exists real valued </a:t>
            </a:r>
            <a:r>
              <a:rPr lang="en-US" b="1" dirty="0"/>
              <a:t>functions</a:t>
            </a:r>
            <a:r>
              <a:rPr lang="en-US" dirty="0"/>
              <a:t> </a:t>
            </a:r>
          </a:p>
          <a:p>
            <a:r>
              <a:rPr lang="en-US" dirty="0"/>
              <a:t>                                     and</a:t>
            </a:r>
          </a:p>
          <a:p>
            <a:r>
              <a:rPr lang="en-US" dirty="0"/>
              <a:t> When we have 1 parameter in distribution, we</a:t>
            </a:r>
          </a:p>
          <a:p>
            <a:pPr marL="0" indent="0">
              <a:buNone/>
            </a:pPr>
            <a:r>
              <a:rPr lang="en-US" dirty="0"/>
              <a:t>Call exponential family canonical, it has slightly diff</a:t>
            </a:r>
          </a:p>
          <a:p>
            <a:pPr marL="0" indent="0">
              <a:buNone/>
            </a:pPr>
            <a:r>
              <a:rPr lang="en-US" dirty="0"/>
              <a:t>Form</a:t>
            </a:r>
          </a:p>
          <a:p>
            <a:pPr marL="0" indent="0">
              <a:buNone/>
            </a:pPr>
            <a:endParaRPr lang="en-US" dirty="0"/>
          </a:p>
          <a:p>
            <a:r>
              <a:rPr lang="en-US" dirty="0"/>
              <a:t>In canonical form :</a:t>
            </a:r>
          </a:p>
          <a:p>
            <a:r>
              <a:rPr lang="en-US" sz="2600" dirty="0"/>
              <a:t>Exponential family is a parametric set of probability distributions of certain form, this certain form is chosen for mathematical convenience, as well as for generality</a:t>
            </a:r>
          </a:p>
          <a:p>
            <a:r>
              <a:rPr lang="en-US" sz="2600" dirty="0"/>
              <a:t>They include normal, exponential, gamma, Bernoulli, </a:t>
            </a:r>
            <a:r>
              <a:rPr lang="en-US" sz="2600" dirty="0" err="1"/>
              <a:t>poisson</a:t>
            </a:r>
            <a:r>
              <a:rPr lang="en-US" sz="2600" dirty="0"/>
              <a:t> </a:t>
            </a:r>
            <a:r>
              <a:rPr lang="en-US" sz="2600" dirty="0" err="1"/>
              <a:t>etc</a:t>
            </a:r>
            <a:r>
              <a:rPr lang="en-US" sz="2600" dirty="0"/>
              <a:t> and not include uniform, student’s t </a:t>
            </a:r>
            <a:r>
              <a:rPr lang="en-US" sz="2600" dirty="0" err="1"/>
              <a:t>etc</a:t>
            </a:r>
            <a:r>
              <a:rPr lang="en-US" sz="2600" dirty="0"/>
              <a:t>; Whereas for linear models we assumed Y/X=x to be normal and E[Y/X=x] to be linear, for GLM Y/X=x is exponential and E[Y/X=x]=f(</a:t>
            </a:r>
            <a:r>
              <a:rPr lang="en-US" sz="2600" dirty="0" err="1"/>
              <a:t>x’b</a:t>
            </a:r>
            <a:r>
              <a:rPr lang="en-US" sz="2600" dirty="0"/>
              <a:t>)</a:t>
            </a:r>
          </a:p>
          <a:p>
            <a:endParaRPr lang="en-US" dirty="0"/>
          </a:p>
        </p:txBody>
      </p:sp>
      <p:pic>
        <p:nvPicPr>
          <p:cNvPr id="5" name="Picture 4">
            <a:extLst>
              <a:ext uri="{FF2B5EF4-FFF2-40B4-BE49-F238E27FC236}">
                <a16:creationId xmlns:a16="http://schemas.microsoft.com/office/drawing/2014/main" id="{05E47BCD-546A-4562-B0B6-7447BC479520}"/>
              </a:ext>
            </a:extLst>
          </p:cNvPr>
          <p:cNvPicPr>
            <a:picLocks noChangeAspect="1"/>
          </p:cNvPicPr>
          <p:nvPr/>
        </p:nvPicPr>
        <p:blipFill>
          <a:blip r:embed="rId2"/>
          <a:stretch>
            <a:fillRect/>
          </a:stretch>
        </p:blipFill>
        <p:spPr>
          <a:xfrm>
            <a:off x="3519487" y="681037"/>
            <a:ext cx="2166941" cy="309563"/>
          </a:xfrm>
          <a:prstGeom prst="rect">
            <a:avLst/>
          </a:prstGeom>
          <a:ln>
            <a:solidFill>
              <a:schemeClr val="tx1"/>
            </a:solidFill>
          </a:ln>
        </p:spPr>
      </p:pic>
      <p:pic>
        <p:nvPicPr>
          <p:cNvPr id="7" name="Picture 6">
            <a:extLst>
              <a:ext uri="{FF2B5EF4-FFF2-40B4-BE49-F238E27FC236}">
                <a16:creationId xmlns:a16="http://schemas.microsoft.com/office/drawing/2014/main" id="{14B36722-FD41-4210-BD12-BD27EF0724AB}"/>
              </a:ext>
            </a:extLst>
          </p:cNvPr>
          <p:cNvPicPr>
            <a:picLocks noChangeAspect="1"/>
          </p:cNvPicPr>
          <p:nvPr/>
        </p:nvPicPr>
        <p:blipFill>
          <a:blip r:embed="rId3"/>
          <a:stretch>
            <a:fillRect/>
          </a:stretch>
        </p:blipFill>
        <p:spPr>
          <a:xfrm>
            <a:off x="5416716" y="1062037"/>
            <a:ext cx="400050" cy="323117"/>
          </a:xfrm>
          <a:prstGeom prst="rect">
            <a:avLst/>
          </a:prstGeom>
          <a:ln>
            <a:solidFill>
              <a:schemeClr val="tx1"/>
            </a:solidFill>
          </a:ln>
        </p:spPr>
      </p:pic>
      <p:pic>
        <p:nvPicPr>
          <p:cNvPr id="9" name="Picture 8">
            <a:extLst>
              <a:ext uri="{FF2B5EF4-FFF2-40B4-BE49-F238E27FC236}">
                <a16:creationId xmlns:a16="http://schemas.microsoft.com/office/drawing/2014/main" id="{377B00CD-22B6-4A38-BB8E-96EF16830AB6}"/>
              </a:ext>
            </a:extLst>
          </p:cNvPr>
          <p:cNvPicPr>
            <a:picLocks noChangeAspect="1"/>
          </p:cNvPicPr>
          <p:nvPr/>
        </p:nvPicPr>
        <p:blipFill>
          <a:blip r:embed="rId4"/>
          <a:stretch>
            <a:fillRect/>
          </a:stretch>
        </p:blipFill>
        <p:spPr>
          <a:xfrm>
            <a:off x="126082" y="1531770"/>
            <a:ext cx="3018170" cy="331475"/>
          </a:xfrm>
          <a:prstGeom prst="rect">
            <a:avLst/>
          </a:prstGeom>
          <a:ln>
            <a:solidFill>
              <a:schemeClr val="tx1"/>
            </a:solidFill>
          </a:ln>
        </p:spPr>
      </p:pic>
      <p:pic>
        <p:nvPicPr>
          <p:cNvPr id="11" name="Picture 10">
            <a:extLst>
              <a:ext uri="{FF2B5EF4-FFF2-40B4-BE49-F238E27FC236}">
                <a16:creationId xmlns:a16="http://schemas.microsoft.com/office/drawing/2014/main" id="{9C93A23C-7583-49F3-A3CF-5CA972F6E51A}"/>
              </a:ext>
            </a:extLst>
          </p:cNvPr>
          <p:cNvPicPr>
            <a:picLocks noChangeAspect="1"/>
          </p:cNvPicPr>
          <p:nvPr/>
        </p:nvPicPr>
        <p:blipFill>
          <a:blip r:embed="rId5"/>
          <a:stretch>
            <a:fillRect/>
          </a:stretch>
        </p:blipFill>
        <p:spPr>
          <a:xfrm>
            <a:off x="3960144" y="1422734"/>
            <a:ext cx="4614863" cy="516865"/>
          </a:xfrm>
          <a:prstGeom prst="rect">
            <a:avLst/>
          </a:prstGeom>
          <a:ln>
            <a:solidFill>
              <a:schemeClr val="tx1"/>
            </a:solidFill>
          </a:ln>
        </p:spPr>
      </p:pic>
      <p:pic>
        <p:nvPicPr>
          <p:cNvPr id="13" name="Picture 12">
            <a:extLst>
              <a:ext uri="{FF2B5EF4-FFF2-40B4-BE49-F238E27FC236}">
                <a16:creationId xmlns:a16="http://schemas.microsoft.com/office/drawing/2014/main" id="{187E6AFD-59E1-4AF7-B687-C34835088571}"/>
              </a:ext>
            </a:extLst>
          </p:cNvPr>
          <p:cNvPicPr>
            <a:picLocks noChangeAspect="1"/>
          </p:cNvPicPr>
          <p:nvPr/>
        </p:nvPicPr>
        <p:blipFill>
          <a:blip r:embed="rId6"/>
          <a:stretch>
            <a:fillRect/>
          </a:stretch>
        </p:blipFill>
        <p:spPr>
          <a:xfrm>
            <a:off x="8716127" y="1386389"/>
            <a:ext cx="3395663" cy="640464"/>
          </a:xfrm>
          <a:prstGeom prst="rect">
            <a:avLst/>
          </a:prstGeom>
          <a:ln>
            <a:solidFill>
              <a:schemeClr val="tx1"/>
            </a:solidFill>
          </a:ln>
        </p:spPr>
      </p:pic>
      <p:pic>
        <p:nvPicPr>
          <p:cNvPr id="14" name="Picture 13">
            <a:extLst>
              <a:ext uri="{FF2B5EF4-FFF2-40B4-BE49-F238E27FC236}">
                <a16:creationId xmlns:a16="http://schemas.microsoft.com/office/drawing/2014/main" id="{F53A194F-9B1E-4B0B-AB4D-412CEF22C6E5}"/>
              </a:ext>
            </a:extLst>
          </p:cNvPr>
          <p:cNvPicPr>
            <a:picLocks noChangeAspect="1"/>
          </p:cNvPicPr>
          <p:nvPr/>
        </p:nvPicPr>
        <p:blipFill>
          <a:blip r:embed="rId7"/>
          <a:stretch>
            <a:fillRect/>
          </a:stretch>
        </p:blipFill>
        <p:spPr>
          <a:xfrm>
            <a:off x="7705223" y="2097004"/>
            <a:ext cx="4417848" cy="1464343"/>
          </a:xfrm>
          <a:prstGeom prst="rect">
            <a:avLst/>
          </a:prstGeom>
          <a:ln>
            <a:solidFill>
              <a:schemeClr val="tx1"/>
            </a:solidFill>
          </a:ln>
        </p:spPr>
      </p:pic>
      <p:pic>
        <p:nvPicPr>
          <p:cNvPr id="16" name="Picture 15">
            <a:extLst>
              <a:ext uri="{FF2B5EF4-FFF2-40B4-BE49-F238E27FC236}">
                <a16:creationId xmlns:a16="http://schemas.microsoft.com/office/drawing/2014/main" id="{19BB75CA-BB3B-4553-9E34-4B47F12B8E09}"/>
              </a:ext>
            </a:extLst>
          </p:cNvPr>
          <p:cNvPicPr>
            <a:picLocks noChangeAspect="1"/>
          </p:cNvPicPr>
          <p:nvPr/>
        </p:nvPicPr>
        <p:blipFill>
          <a:blip r:embed="rId8"/>
          <a:stretch>
            <a:fillRect/>
          </a:stretch>
        </p:blipFill>
        <p:spPr>
          <a:xfrm>
            <a:off x="824916" y="2918911"/>
            <a:ext cx="3142786" cy="604838"/>
          </a:xfrm>
          <a:prstGeom prst="rect">
            <a:avLst/>
          </a:prstGeom>
          <a:ln>
            <a:solidFill>
              <a:schemeClr val="tx1"/>
            </a:solidFill>
          </a:ln>
        </p:spPr>
      </p:pic>
      <p:pic>
        <p:nvPicPr>
          <p:cNvPr id="18" name="Picture 17">
            <a:extLst>
              <a:ext uri="{FF2B5EF4-FFF2-40B4-BE49-F238E27FC236}">
                <a16:creationId xmlns:a16="http://schemas.microsoft.com/office/drawing/2014/main" id="{954EAC27-9F56-48E3-9DEB-54237945B815}"/>
              </a:ext>
            </a:extLst>
          </p:cNvPr>
          <p:cNvPicPr>
            <a:picLocks noChangeAspect="1"/>
          </p:cNvPicPr>
          <p:nvPr/>
        </p:nvPicPr>
        <p:blipFill>
          <a:blip r:embed="rId9"/>
          <a:stretch>
            <a:fillRect/>
          </a:stretch>
        </p:blipFill>
        <p:spPr>
          <a:xfrm>
            <a:off x="4021465" y="2920264"/>
            <a:ext cx="3656076" cy="1443188"/>
          </a:xfrm>
          <a:prstGeom prst="rect">
            <a:avLst/>
          </a:prstGeom>
          <a:ln>
            <a:solidFill>
              <a:schemeClr val="tx1"/>
            </a:solidFill>
          </a:ln>
        </p:spPr>
      </p:pic>
      <p:pic>
        <p:nvPicPr>
          <p:cNvPr id="20" name="Picture 19">
            <a:extLst>
              <a:ext uri="{FF2B5EF4-FFF2-40B4-BE49-F238E27FC236}">
                <a16:creationId xmlns:a16="http://schemas.microsoft.com/office/drawing/2014/main" id="{2F2127B5-FC12-4A86-9548-EF2201235910}"/>
              </a:ext>
            </a:extLst>
          </p:cNvPr>
          <p:cNvPicPr>
            <a:picLocks noChangeAspect="1"/>
          </p:cNvPicPr>
          <p:nvPr/>
        </p:nvPicPr>
        <p:blipFill>
          <a:blip r:embed="rId10"/>
          <a:stretch>
            <a:fillRect/>
          </a:stretch>
        </p:blipFill>
        <p:spPr>
          <a:xfrm>
            <a:off x="161935" y="3609868"/>
            <a:ext cx="1554570" cy="509899"/>
          </a:xfrm>
          <a:prstGeom prst="rect">
            <a:avLst/>
          </a:prstGeom>
          <a:ln>
            <a:solidFill>
              <a:schemeClr val="tx1"/>
            </a:solidFill>
          </a:ln>
        </p:spPr>
      </p:pic>
      <p:pic>
        <p:nvPicPr>
          <p:cNvPr id="22" name="Picture 21">
            <a:extLst>
              <a:ext uri="{FF2B5EF4-FFF2-40B4-BE49-F238E27FC236}">
                <a16:creationId xmlns:a16="http://schemas.microsoft.com/office/drawing/2014/main" id="{7A255B9B-55F8-40BB-AB76-6F6668B1760E}"/>
              </a:ext>
            </a:extLst>
          </p:cNvPr>
          <p:cNvPicPr>
            <a:picLocks noChangeAspect="1"/>
          </p:cNvPicPr>
          <p:nvPr/>
        </p:nvPicPr>
        <p:blipFill>
          <a:blip r:embed="rId11"/>
          <a:stretch>
            <a:fillRect/>
          </a:stretch>
        </p:blipFill>
        <p:spPr>
          <a:xfrm>
            <a:off x="1813609" y="3616277"/>
            <a:ext cx="2052364" cy="490502"/>
          </a:xfrm>
          <a:prstGeom prst="rect">
            <a:avLst/>
          </a:prstGeom>
          <a:ln>
            <a:solidFill>
              <a:schemeClr val="tx1"/>
            </a:solidFill>
          </a:ln>
        </p:spPr>
      </p:pic>
    </p:spTree>
    <p:extLst>
      <p:ext uri="{BB962C8B-B14F-4D97-AF65-F5344CB8AC3E}">
        <p14:creationId xmlns:p14="http://schemas.microsoft.com/office/powerpoint/2010/main" val="300531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7</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500" dirty="0"/>
              <a:t>We are interested in picking the link function given certain distribution from exponential family (shape of specific exp depends on shape factors b, c, phi)</a:t>
            </a:r>
          </a:p>
          <a:p>
            <a:r>
              <a:rPr lang="en-US" sz="2500" dirty="0"/>
              <a:t>When </a:t>
            </a:r>
            <a:r>
              <a:rPr lang="en-US" sz="2500" b="1" dirty="0"/>
              <a:t>using MLE </a:t>
            </a:r>
            <a:r>
              <a:rPr lang="en-US" sz="2500" dirty="0"/>
              <a:t>for </a:t>
            </a:r>
            <a:r>
              <a:rPr lang="en-US" sz="2500" b="1" dirty="0"/>
              <a:t>exponential</a:t>
            </a:r>
            <a:r>
              <a:rPr lang="en-US" sz="2500" dirty="0"/>
              <a:t> family, we </a:t>
            </a:r>
            <a:r>
              <a:rPr lang="en-US" sz="2500" b="1" dirty="0"/>
              <a:t>maximize</a:t>
            </a:r>
            <a:r>
              <a:rPr lang="en-US" sz="2500" dirty="0"/>
              <a:t> MLE </a:t>
            </a:r>
            <a:r>
              <a:rPr lang="en-US" sz="2500" dirty="0" err="1"/>
              <a:t>wrt</a:t>
            </a:r>
            <a:r>
              <a:rPr lang="en-US" sz="2500" dirty="0"/>
              <a:t> to </a:t>
            </a:r>
            <a:r>
              <a:rPr lang="en-US" sz="2500" b="1" dirty="0"/>
              <a:t>theta</a:t>
            </a:r>
            <a:r>
              <a:rPr lang="en-US" sz="2500" dirty="0"/>
              <a:t> and we want this </a:t>
            </a:r>
            <a:r>
              <a:rPr lang="en-US" sz="2500" b="1" dirty="0"/>
              <a:t>theta to depend on the actual x</a:t>
            </a:r>
            <a:r>
              <a:rPr lang="en-US" sz="2500" dirty="0"/>
              <a:t>, whereas </a:t>
            </a:r>
            <a:r>
              <a:rPr lang="en-US" sz="2500" b="1" dirty="0"/>
              <a:t>beta</a:t>
            </a:r>
            <a:r>
              <a:rPr lang="en-US" sz="2500" dirty="0"/>
              <a:t> is </a:t>
            </a:r>
            <a:r>
              <a:rPr lang="en-US" sz="2500" b="1" dirty="0"/>
              <a:t>parameter of interest </a:t>
            </a:r>
            <a:r>
              <a:rPr lang="en-US" sz="2500" dirty="0"/>
              <a:t>and </a:t>
            </a:r>
            <a:r>
              <a:rPr lang="en-US" sz="2500" b="1" dirty="0"/>
              <a:t>needs to appear in the likelihood function </a:t>
            </a:r>
            <a:r>
              <a:rPr lang="en-US" sz="2500" dirty="0"/>
              <a:t>to use in MLE</a:t>
            </a:r>
          </a:p>
          <a:p>
            <a:r>
              <a:rPr lang="en-US" sz="2500" dirty="0"/>
              <a:t>Link function g relates the linear predictor </a:t>
            </a:r>
            <a:r>
              <a:rPr lang="en-US" sz="2500" dirty="0" err="1"/>
              <a:t>X’b</a:t>
            </a:r>
            <a:r>
              <a:rPr lang="en-US" sz="2500" dirty="0"/>
              <a:t> to mean mu and it needs to be </a:t>
            </a:r>
            <a:r>
              <a:rPr lang="en-US" sz="2500" dirty="0" err="1"/>
              <a:t>cont</a:t>
            </a:r>
            <a:r>
              <a:rPr lang="en-US" sz="2500" dirty="0"/>
              <a:t> and diff</a:t>
            </a:r>
          </a:p>
          <a:p>
            <a:r>
              <a:rPr lang="en-US" sz="2500" dirty="0"/>
              <a:t>Link functions are used to make sure f(mu) has range in real line for linear g(mu)=1</a:t>
            </a:r>
          </a:p>
          <a:p>
            <a:r>
              <a:rPr lang="en-US" sz="2500" dirty="0"/>
              <a:t>Poisson – input +R, output entire R – log function</a:t>
            </a:r>
          </a:p>
          <a:p>
            <a:r>
              <a:rPr lang="en-US" sz="2500" dirty="0"/>
              <a:t>Bernoulli: input 0,1- output entire R –</a:t>
            </a:r>
            <a:r>
              <a:rPr lang="en-US" sz="2500" dirty="0" err="1"/>
              <a:t>probit</a:t>
            </a:r>
            <a:r>
              <a:rPr lang="en-US" sz="2500" dirty="0"/>
              <a:t>(inv CDF)</a:t>
            </a:r>
          </a:p>
          <a:p>
            <a:pPr marL="0" indent="0">
              <a:buNone/>
            </a:pPr>
            <a:r>
              <a:rPr lang="en-US" sz="2500" dirty="0"/>
              <a:t>Or logit</a:t>
            </a:r>
          </a:p>
          <a:p>
            <a:r>
              <a:rPr lang="en-US" sz="2500" b="1" dirty="0"/>
              <a:t>Link function </a:t>
            </a:r>
            <a:r>
              <a:rPr lang="en-US" sz="2500" dirty="0"/>
              <a:t>for </a:t>
            </a:r>
            <a:r>
              <a:rPr lang="en-US" sz="2500" b="1" dirty="0"/>
              <a:t>given distribution </a:t>
            </a:r>
            <a:r>
              <a:rPr lang="en-US" sz="2500" dirty="0"/>
              <a:t>can have </a:t>
            </a:r>
            <a:r>
              <a:rPr lang="en-US" sz="2500" b="1" dirty="0"/>
              <a:t>many</a:t>
            </a:r>
          </a:p>
          <a:p>
            <a:pPr marL="0" indent="0">
              <a:buNone/>
            </a:pPr>
            <a:r>
              <a:rPr lang="en-US" sz="2500" b="1" dirty="0"/>
              <a:t>Forms</a:t>
            </a:r>
            <a:r>
              <a:rPr lang="en-US" sz="2500" dirty="0"/>
              <a:t>, but </a:t>
            </a:r>
            <a:r>
              <a:rPr lang="en-US" sz="2500" b="1" dirty="0"/>
              <a:t>canonical link </a:t>
            </a:r>
            <a:r>
              <a:rPr lang="en-US" sz="2500" b="1" dirty="0" err="1"/>
              <a:t>func</a:t>
            </a:r>
            <a:r>
              <a:rPr lang="en-US" sz="2500" b="1" dirty="0"/>
              <a:t> </a:t>
            </a:r>
            <a:r>
              <a:rPr lang="en-US" sz="2500" dirty="0"/>
              <a:t>needs to be </a:t>
            </a:r>
            <a:r>
              <a:rPr lang="en-US" sz="2500" b="1" dirty="0"/>
              <a:t>precise</a:t>
            </a:r>
            <a:r>
              <a:rPr lang="en-US" sz="2500" dirty="0"/>
              <a:t>, on</a:t>
            </a:r>
          </a:p>
          <a:p>
            <a:pPr marL="0" indent="0">
              <a:buNone/>
            </a:pPr>
            <a:r>
              <a:rPr lang="en-US" sz="2500" dirty="0"/>
              <a:t>Top mapping to entire R, it should also </a:t>
            </a:r>
            <a:r>
              <a:rPr lang="en-US" sz="2500" b="1" dirty="0"/>
              <a:t>cons the </a:t>
            </a:r>
            <a:r>
              <a:rPr lang="en-US" sz="2500" b="1" dirty="0" err="1"/>
              <a:t>distrib</a:t>
            </a:r>
            <a:endParaRPr lang="en-US" sz="2500" b="1" dirty="0"/>
          </a:p>
          <a:p>
            <a:pPr marL="0" indent="0">
              <a:buNone/>
            </a:pPr>
            <a:r>
              <a:rPr lang="en-US" sz="2500" dirty="0"/>
              <a:t>Of </a:t>
            </a:r>
            <a:r>
              <a:rPr lang="en-US" sz="2500" b="1" dirty="0"/>
              <a:t>Y</a:t>
            </a:r>
            <a:r>
              <a:rPr lang="en-US" sz="2500" dirty="0"/>
              <a:t> </a:t>
            </a:r>
            <a:r>
              <a:rPr lang="en-US" sz="2500" b="1" dirty="0"/>
              <a:t>given x</a:t>
            </a:r>
            <a:r>
              <a:rPr lang="en-US" sz="2500" dirty="0"/>
              <a:t>, so need to cons both link </a:t>
            </a:r>
            <a:r>
              <a:rPr lang="en-US" sz="2500" dirty="0" err="1"/>
              <a:t>func</a:t>
            </a:r>
            <a:r>
              <a:rPr lang="en-US" sz="2500" dirty="0"/>
              <a:t>, rand comp</a:t>
            </a:r>
          </a:p>
        </p:txBody>
      </p:sp>
      <p:pic>
        <p:nvPicPr>
          <p:cNvPr id="5" name="Picture 4">
            <a:extLst>
              <a:ext uri="{FF2B5EF4-FFF2-40B4-BE49-F238E27FC236}">
                <a16:creationId xmlns:a16="http://schemas.microsoft.com/office/drawing/2014/main" id="{313C09E7-7071-41F8-B695-97E733073B26}"/>
              </a:ext>
            </a:extLst>
          </p:cNvPr>
          <p:cNvPicPr>
            <a:picLocks noChangeAspect="1"/>
          </p:cNvPicPr>
          <p:nvPr/>
        </p:nvPicPr>
        <p:blipFill>
          <a:blip r:embed="rId2"/>
          <a:stretch>
            <a:fillRect/>
          </a:stretch>
        </p:blipFill>
        <p:spPr>
          <a:xfrm>
            <a:off x="7090611" y="3420254"/>
            <a:ext cx="5069305" cy="1522019"/>
          </a:xfrm>
          <a:prstGeom prst="rect">
            <a:avLst/>
          </a:prstGeom>
          <a:ln>
            <a:solidFill>
              <a:schemeClr val="tx1"/>
            </a:solidFill>
          </a:ln>
        </p:spPr>
      </p:pic>
      <p:pic>
        <p:nvPicPr>
          <p:cNvPr id="7" name="Picture 6">
            <a:extLst>
              <a:ext uri="{FF2B5EF4-FFF2-40B4-BE49-F238E27FC236}">
                <a16:creationId xmlns:a16="http://schemas.microsoft.com/office/drawing/2014/main" id="{579A9FC4-241E-438C-B2EE-4D9239260E9F}"/>
              </a:ext>
            </a:extLst>
          </p:cNvPr>
          <p:cNvPicPr>
            <a:picLocks noChangeAspect="1"/>
          </p:cNvPicPr>
          <p:nvPr/>
        </p:nvPicPr>
        <p:blipFill>
          <a:blip r:embed="rId3"/>
          <a:stretch>
            <a:fillRect/>
          </a:stretch>
        </p:blipFill>
        <p:spPr>
          <a:xfrm>
            <a:off x="7140328" y="4993120"/>
            <a:ext cx="5041183" cy="1680395"/>
          </a:xfrm>
          <a:prstGeom prst="rect">
            <a:avLst/>
          </a:prstGeom>
          <a:ln>
            <a:solidFill>
              <a:schemeClr val="tx1"/>
            </a:solidFill>
          </a:ln>
        </p:spPr>
      </p:pic>
      <p:pic>
        <p:nvPicPr>
          <p:cNvPr id="8" name="Picture 7">
            <a:extLst>
              <a:ext uri="{FF2B5EF4-FFF2-40B4-BE49-F238E27FC236}">
                <a16:creationId xmlns:a16="http://schemas.microsoft.com/office/drawing/2014/main" id="{EE9B2F4C-BE73-47B9-B7E0-FB7037B2F232}"/>
              </a:ext>
            </a:extLst>
          </p:cNvPr>
          <p:cNvPicPr>
            <a:picLocks noChangeAspect="1"/>
          </p:cNvPicPr>
          <p:nvPr/>
        </p:nvPicPr>
        <p:blipFill>
          <a:blip r:embed="rId4"/>
          <a:stretch>
            <a:fillRect/>
          </a:stretch>
        </p:blipFill>
        <p:spPr>
          <a:xfrm>
            <a:off x="1256797" y="4396540"/>
            <a:ext cx="2398793" cy="496302"/>
          </a:xfrm>
          <a:prstGeom prst="rect">
            <a:avLst/>
          </a:prstGeom>
          <a:ln>
            <a:solidFill>
              <a:schemeClr val="tx1"/>
            </a:solidFill>
          </a:ln>
        </p:spPr>
      </p:pic>
    </p:spTree>
    <p:extLst>
      <p:ext uri="{BB962C8B-B14F-4D97-AF65-F5344CB8AC3E}">
        <p14:creationId xmlns:p14="http://schemas.microsoft.com/office/powerpoint/2010/main" val="10780282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7</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28388" y="497088"/>
            <a:ext cx="12170547" cy="6360912"/>
          </a:xfrm>
        </p:spPr>
        <p:txBody>
          <a:bodyPr>
            <a:normAutofit/>
          </a:bodyPr>
          <a:lstStyle/>
          <a:p>
            <a:r>
              <a:rPr lang="en-US" sz="2500" dirty="0"/>
              <a:t>Procedure for </a:t>
            </a:r>
            <a:r>
              <a:rPr lang="en-US" sz="2500" b="1" dirty="0"/>
              <a:t>getting canonical link function</a:t>
            </a:r>
            <a:r>
              <a:rPr lang="en-US" sz="2500" dirty="0"/>
              <a:t>: 1) write down distribution in </a:t>
            </a:r>
            <a:r>
              <a:rPr lang="en-US" sz="2500" b="1" dirty="0"/>
              <a:t>canonical exponential form </a:t>
            </a:r>
            <a:r>
              <a:rPr lang="en-US" sz="2500" dirty="0"/>
              <a:t>that uses b 2) take </a:t>
            </a:r>
            <a:r>
              <a:rPr lang="en-US" sz="2500" b="1" dirty="0"/>
              <a:t>derivative of b and invert </a:t>
            </a:r>
            <a:r>
              <a:rPr lang="en-US" sz="2500" dirty="0"/>
              <a:t>this function 3) this inverted function will be the canonical link function. 1)Mu=b’  2) g(mu)=theta 3) g(b’(theta))=theta, so g=b’^-1</a:t>
            </a:r>
          </a:p>
          <a:p>
            <a:r>
              <a:rPr lang="en-US" sz="2500" dirty="0"/>
              <a:t>If we know the </a:t>
            </a:r>
            <a:r>
              <a:rPr lang="en-US" sz="2500" b="1" dirty="0"/>
              <a:t>link function</a:t>
            </a:r>
            <a:r>
              <a:rPr lang="en-US" sz="2500" dirty="0"/>
              <a:t>, the </a:t>
            </a:r>
            <a:r>
              <a:rPr lang="en-US" sz="2500" b="1" dirty="0"/>
              <a:t>random component </a:t>
            </a:r>
            <a:r>
              <a:rPr lang="en-US" sz="2500" dirty="0"/>
              <a:t>and the fact that </a:t>
            </a:r>
            <a:r>
              <a:rPr lang="en-US" sz="2500" b="1" dirty="0"/>
              <a:t>Y is a member of canonical exponential family</a:t>
            </a:r>
            <a:r>
              <a:rPr lang="en-US" sz="2500" dirty="0"/>
              <a:t>, then </a:t>
            </a:r>
            <a:r>
              <a:rPr lang="en-US" sz="2500" b="1" dirty="0"/>
              <a:t>we know everything </a:t>
            </a:r>
            <a:r>
              <a:rPr lang="en-US" sz="2500" dirty="0"/>
              <a:t>we need about conditional distribution of Y given X; so we can write the </a:t>
            </a:r>
            <a:r>
              <a:rPr lang="en-US" sz="2500" b="1" dirty="0"/>
              <a:t>likelihood of Y/X</a:t>
            </a:r>
            <a:r>
              <a:rPr lang="en-US" sz="2500" dirty="0"/>
              <a:t>, it is going to be a </a:t>
            </a:r>
            <a:r>
              <a:rPr lang="en-US" sz="2500" b="1" dirty="0"/>
              <a:t>function</a:t>
            </a:r>
            <a:r>
              <a:rPr lang="en-US" sz="2500" dirty="0"/>
              <a:t> of the only </a:t>
            </a:r>
            <a:r>
              <a:rPr lang="en-US" sz="2500" b="1" dirty="0"/>
              <a:t>unknown parameter beta, </a:t>
            </a:r>
            <a:r>
              <a:rPr lang="en-US" sz="2500" dirty="0"/>
              <a:t>once getting data, we estimate beta with MLE</a:t>
            </a:r>
          </a:p>
          <a:p>
            <a:r>
              <a:rPr lang="en-US" sz="2500" b="1" dirty="0"/>
              <a:t>Log likelihood for exponential families:</a:t>
            </a:r>
          </a:p>
          <a:p>
            <a:r>
              <a:rPr lang="en-US" sz="2500" dirty="0"/>
              <a:t>For canonical link function h= identity</a:t>
            </a:r>
          </a:p>
          <a:p>
            <a:pPr marL="0" indent="0">
              <a:buNone/>
            </a:pPr>
            <a:r>
              <a:rPr lang="en-US" sz="2500" b="1" dirty="0"/>
              <a:t>And theta=X’*beta and b(theta) from exp family</a:t>
            </a:r>
          </a:p>
          <a:p>
            <a:r>
              <a:rPr lang="en-US" sz="2500" dirty="0"/>
              <a:t>Now we want to find MLE, so we should take gradient </a:t>
            </a:r>
            <a:r>
              <a:rPr lang="en-US" sz="2500" dirty="0" err="1"/>
              <a:t>wrt</a:t>
            </a:r>
            <a:r>
              <a:rPr lang="en-US" sz="2500" dirty="0"/>
              <a:t> to beta, equate it to 0 and to make sure that it is maximizer, so 2</a:t>
            </a:r>
            <a:r>
              <a:rPr lang="en-US" sz="2500" baseline="30000" dirty="0"/>
              <a:t>nd</a:t>
            </a:r>
            <a:r>
              <a:rPr lang="en-US" sz="2500" dirty="0"/>
              <a:t> derivative/hessian matrix is negative</a:t>
            </a:r>
          </a:p>
          <a:p>
            <a:r>
              <a:rPr lang="en-US" sz="2500" dirty="0"/>
              <a:t>Gradient                                            Hessian:                                 b’’ is var so +, X’X is +, phi is +                         </a:t>
            </a:r>
          </a:p>
          <a:p>
            <a:pPr marL="0" indent="0">
              <a:buNone/>
            </a:pPr>
            <a:r>
              <a:rPr lang="en-US" sz="2500" b="1" dirty="0"/>
              <a:t> </a:t>
            </a:r>
            <a:r>
              <a:rPr lang="en-US" sz="2500" dirty="0"/>
              <a:t>and we have                                        - in front, so overall expression is negative - concave</a:t>
            </a:r>
            <a:endParaRPr lang="en-US" sz="2500" b="1" dirty="0"/>
          </a:p>
        </p:txBody>
      </p:sp>
      <p:pic>
        <p:nvPicPr>
          <p:cNvPr id="5" name="Picture 4">
            <a:extLst>
              <a:ext uri="{FF2B5EF4-FFF2-40B4-BE49-F238E27FC236}">
                <a16:creationId xmlns:a16="http://schemas.microsoft.com/office/drawing/2014/main" id="{E2772792-18AE-4C4A-B08E-3853B1AC4D7C}"/>
              </a:ext>
            </a:extLst>
          </p:cNvPr>
          <p:cNvPicPr>
            <a:picLocks noChangeAspect="1"/>
          </p:cNvPicPr>
          <p:nvPr/>
        </p:nvPicPr>
        <p:blipFill>
          <a:blip r:embed="rId2"/>
          <a:stretch>
            <a:fillRect/>
          </a:stretch>
        </p:blipFill>
        <p:spPr>
          <a:xfrm>
            <a:off x="9031704" y="64168"/>
            <a:ext cx="3085385" cy="593791"/>
          </a:xfrm>
          <a:prstGeom prst="rect">
            <a:avLst/>
          </a:prstGeom>
          <a:ln>
            <a:solidFill>
              <a:schemeClr val="tx1"/>
            </a:solidFill>
          </a:ln>
        </p:spPr>
      </p:pic>
      <p:pic>
        <p:nvPicPr>
          <p:cNvPr id="6" name="Picture 5">
            <a:extLst>
              <a:ext uri="{FF2B5EF4-FFF2-40B4-BE49-F238E27FC236}">
                <a16:creationId xmlns:a16="http://schemas.microsoft.com/office/drawing/2014/main" id="{AE61AA56-3089-45B5-893D-270DA5D713FC}"/>
              </a:ext>
            </a:extLst>
          </p:cNvPr>
          <p:cNvPicPr>
            <a:picLocks noChangeAspect="1"/>
          </p:cNvPicPr>
          <p:nvPr/>
        </p:nvPicPr>
        <p:blipFill>
          <a:blip r:embed="rId3"/>
          <a:stretch>
            <a:fillRect/>
          </a:stretch>
        </p:blipFill>
        <p:spPr>
          <a:xfrm>
            <a:off x="5460080" y="3383882"/>
            <a:ext cx="2009775" cy="571500"/>
          </a:xfrm>
          <a:prstGeom prst="rect">
            <a:avLst/>
          </a:prstGeom>
        </p:spPr>
      </p:pic>
      <p:pic>
        <p:nvPicPr>
          <p:cNvPr id="7" name="Picture 6">
            <a:extLst>
              <a:ext uri="{FF2B5EF4-FFF2-40B4-BE49-F238E27FC236}">
                <a16:creationId xmlns:a16="http://schemas.microsoft.com/office/drawing/2014/main" id="{B6FDAA82-8BF3-44D8-93B3-194E9DB6B34A}"/>
              </a:ext>
            </a:extLst>
          </p:cNvPr>
          <p:cNvPicPr>
            <a:picLocks noChangeAspect="1"/>
          </p:cNvPicPr>
          <p:nvPr/>
        </p:nvPicPr>
        <p:blipFill>
          <a:blip r:embed="rId4"/>
          <a:stretch>
            <a:fillRect/>
          </a:stretch>
        </p:blipFill>
        <p:spPr>
          <a:xfrm>
            <a:off x="7578892" y="3376363"/>
            <a:ext cx="2887738" cy="537912"/>
          </a:xfrm>
          <a:prstGeom prst="rect">
            <a:avLst/>
          </a:prstGeom>
          <a:ln>
            <a:solidFill>
              <a:schemeClr val="tx1"/>
            </a:solidFill>
          </a:ln>
        </p:spPr>
      </p:pic>
      <p:pic>
        <p:nvPicPr>
          <p:cNvPr id="8" name="Picture 7">
            <a:extLst>
              <a:ext uri="{FF2B5EF4-FFF2-40B4-BE49-F238E27FC236}">
                <a16:creationId xmlns:a16="http://schemas.microsoft.com/office/drawing/2014/main" id="{73DCD6BC-4B32-4CC2-BB06-5C0A88010EAD}"/>
              </a:ext>
            </a:extLst>
          </p:cNvPr>
          <p:cNvPicPr>
            <a:picLocks noChangeAspect="1"/>
          </p:cNvPicPr>
          <p:nvPr/>
        </p:nvPicPr>
        <p:blipFill>
          <a:blip r:embed="rId5"/>
          <a:stretch>
            <a:fillRect/>
          </a:stretch>
        </p:blipFill>
        <p:spPr>
          <a:xfrm>
            <a:off x="5702718" y="3950871"/>
            <a:ext cx="2591052" cy="581947"/>
          </a:xfrm>
          <a:prstGeom prst="rect">
            <a:avLst/>
          </a:prstGeom>
          <a:ln>
            <a:solidFill>
              <a:schemeClr val="tx1"/>
            </a:solidFill>
          </a:ln>
        </p:spPr>
      </p:pic>
      <p:pic>
        <p:nvPicPr>
          <p:cNvPr id="9" name="Picture 8">
            <a:extLst>
              <a:ext uri="{FF2B5EF4-FFF2-40B4-BE49-F238E27FC236}">
                <a16:creationId xmlns:a16="http://schemas.microsoft.com/office/drawing/2014/main" id="{C11FB207-5E17-4FC6-8FA6-CB222A1BFD9B}"/>
              </a:ext>
            </a:extLst>
          </p:cNvPr>
          <p:cNvPicPr>
            <a:picLocks noChangeAspect="1"/>
          </p:cNvPicPr>
          <p:nvPr/>
        </p:nvPicPr>
        <p:blipFill>
          <a:blip r:embed="rId6"/>
          <a:stretch>
            <a:fillRect/>
          </a:stretch>
        </p:blipFill>
        <p:spPr>
          <a:xfrm>
            <a:off x="8544176" y="3969921"/>
            <a:ext cx="3500806" cy="586038"/>
          </a:xfrm>
          <a:prstGeom prst="rect">
            <a:avLst/>
          </a:prstGeom>
          <a:ln>
            <a:solidFill>
              <a:schemeClr val="tx1"/>
            </a:solidFill>
          </a:ln>
        </p:spPr>
      </p:pic>
      <p:pic>
        <p:nvPicPr>
          <p:cNvPr id="11" name="Picture 10">
            <a:extLst>
              <a:ext uri="{FF2B5EF4-FFF2-40B4-BE49-F238E27FC236}">
                <a16:creationId xmlns:a16="http://schemas.microsoft.com/office/drawing/2014/main" id="{4C5321F6-10B2-4E14-A85D-530A4D09268B}"/>
              </a:ext>
            </a:extLst>
          </p:cNvPr>
          <p:cNvPicPr>
            <a:picLocks noChangeAspect="1"/>
          </p:cNvPicPr>
          <p:nvPr/>
        </p:nvPicPr>
        <p:blipFill>
          <a:blip r:embed="rId7"/>
          <a:stretch>
            <a:fillRect/>
          </a:stretch>
        </p:blipFill>
        <p:spPr>
          <a:xfrm>
            <a:off x="1565195" y="5622257"/>
            <a:ext cx="2943225" cy="1171575"/>
          </a:xfrm>
          <a:prstGeom prst="rect">
            <a:avLst/>
          </a:prstGeom>
        </p:spPr>
      </p:pic>
      <p:pic>
        <p:nvPicPr>
          <p:cNvPr id="12" name="Picture 11">
            <a:extLst>
              <a:ext uri="{FF2B5EF4-FFF2-40B4-BE49-F238E27FC236}">
                <a16:creationId xmlns:a16="http://schemas.microsoft.com/office/drawing/2014/main" id="{981A55B0-513C-4BF0-A46C-53E2C5B066E3}"/>
              </a:ext>
            </a:extLst>
          </p:cNvPr>
          <p:cNvPicPr>
            <a:picLocks noChangeAspect="1"/>
          </p:cNvPicPr>
          <p:nvPr/>
        </p:nvPicPr>
        <p:blipFill>
          <a:blip r:embed="rId8"/>
          <a:stretch>
            <a:fillRect/>
          </a:stretch>
        </p:blipFill>
        <p:spPr>
          <a:xfrm>
            <a:off x="5691438" y="5711991"/>
            <a:ext cx="2232698" cy="432135"/>
          </a:xfrm>
          <a:prstGeom prst="rect">
            <a:avLst/>
          </a:prstGeom>
        </p:spPr>
      </p:pic>
    </p:spTree>
    <p:extLst>
      <p:ext uri="{BB962C8B-B14F-4D97-AF65-F5344CB8AC3E}">
        <p14:creationId xmlns:p14="http://schemas.microsoft.com/office/powerpoint/2010/main" val="33970528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Review unit 7</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240597"/>
          </a:xfrm>
        </p:spPr>
        <p:txBody>
          <a:bodyPr>
            <a:normAutofit/>
          </a:bodyPr>
          <a:lstStyle/>
          <a:p>
            <a:r>
              <a:rPr lang="en-GB" sz="2400" dirty="0"/>
              <a:t>I</a:t>
            </a:r>
            <a:r>
              <a:rPr lang="en-US" sz="2400" dirty="0"/>
              <a:t>n </a:t>
            </a:r>
            <a:r>
              <a:rPr lang="en-US" sz="2400" b="1" dirty="0"/>
              <a:t>GLMs</a:t>
            </a:r>
            <a:r>
              <a:rPr lang="en-US" sz="2400" dirty="0"/>
              <a:t> we 1) specify </a:t>
            </a:r>
            <a:r>
              <a:rPr lang="en-US" sz="2400" b="1" dirty="0"/>
              <a:t>some distribution </a:t>
            </a:r>
            <a:r>
              <a:rPr lang="en-US" sz="2400" dirty="0"/>
              <a:t>for Yi, then express some </a:t>
            </a:r>
            <a:r>
              <a:rPr lang="en-US" sz="2400" b="1" dirty="0"/>
              <a:t>function</a:t>
            </a:r>
            <a:r>
              <a:rPr lang="en-US" sz="2400" dirty="0"/>
              <a:t> (link)  of </a:t>
            </a:r>
            <a:r>
              <a:rPr lang="en-US" sz="2400" b="1" dirty="0"/>
              <a:t>mean</a:t>
            </a:r>
            <a:r>
              <a:rPr lang="en-US" sz="2400" dirty="0"/>
              <a:t> of Yi through </a:t>
            </a:r>
            <a:r>
              <a:rPr lang="en-US" sz="2400" b="1" dirty="0"/>
              <a:t>linear function </a:t>
            </a:r>
            <a:r>
              <a:rPr lang="en-US" sz="2400" dirty="0"/>
              <a:t>of Xi’s</a:t>
            </a:r>
          </a:p>
          <a:p>
            <a:r>
              <a:rPr lang="en-US" sz="2400" b="1" dirty="0"/>
              <a:t>Exponential family form </a:t>
            </a:r>
            <a:r>
              <a:rPr lang="en-US" sz="2400" dirty="0"/>
              <a:t>makes </a:t>
            </a:r>
            <a:r>
              <a:rPr lang="en-US" sz="2400" b="1" dirty="0"/>
              <a:t>easier</a:t>
            </a:r>
            <a:r>
              <a:rPr lang="en-US" sz="2400" dirty="0"/>
              <a:t> to </a:t>
            </a:r>
            <a:r>
              <a:rPr lang="en-US" sz="2400" b="1" dirty="0"/>
              <a:t>think</a:t>
            </a:r>
            <a:r>
              <a:rPr lang="en-US" sz="2400" dirty="0"/>
              <a:t> about </a:t>
            </a:r>
            <a:r>
              <a:rPr lang="en-US" sz="2400" b="1" dirty="0"/>
              <a:t>GLMs</a:t>
            </a:r>
            <a:r>
              <a:rPr lang="en-US" sz="2400" dirty="0"/>
              <a:t> and have common </a:t>
            </a:r>
            <a:r>
              <a:rPr lang="en-US" sz="2400" b="1" dirty="0"/>
              <a:t>canonical form</a:t>
            </a:r>
            <a:r>
              <a:rPr lang="en-US" sz="2400" dirty="0"/>
              <a:t>, so that it is </a:t>
            </a:r>
            <a:r>
              <a:rPr lang="en-US" sz="2400" b="1" dirty="0"/>
              <a:t>easier to find canonical link function </a:t>
            </a:r>
            <a:r>
              <a:rPr lang="en-US" sz="2400" dirty="0"/>
              <a:t>through b’^-1</a:t>
            </a:r>
          </a:p>
          <a:p>
            <a:r>
              <a:rPr lang="en-US" sz="2400" dirty="0"/>
              <a:t>To find beta’s through MLE: 1) write down PMF for given distribution in canonical form 2) identify theta and b(theta) 3) use                   to express mean of </a:t>
            </a:r>
            <a:r>
              <a:rPr lang="en-US" sz="2400" dirty="0" err="1"/>
              <a:t>distrib</a:t>
            </a:r>
            <a:r>
              <a:rPr lang="en-US" sz="2400" dirty="0"/>
              <a:t> through theta</a:t>
            </a:r>
          </a:p>
          <a:p>
            <a:pPr marL="0" indent="0">
              <a:buNone/>
            </a:pPr>
            <a:r>
              <a:rPr lang="en-US" sz="2400" dirty="0"/>
              <a:t>4) Use this substitution to write PMF/PDF to find MLE and use theta=X*beta </a:t>
            </a:r>
          </a:p>
          <a:p>
            <a:r>
              <a:rPr lang="en-US" sz="2400" dirty="0"/>
              <a:t>To find MLE find dl/</a:t>
            </a:r>
            <a:r>
              <a:rPr lang="en-US" sz="2400" dirty="0" err="1"/>
              <a:t>dbeta</a:t>
            </a:r>
            <a:r>
              <a:rPr lang="en-US" sz="2400" dirty="0"/>
              <a:t>=0; then find dl^2/dbeta^2 prove it is concave</a:t>
            </a:r>
          </a:p>
          <a:p>
            <a:r>
              <a:rPr lang="en-US" sz="2400" dirty="0"/>
              <a:t>To find confidence interval for beta^, we use                                                       and normalize it by multiplying to I^0.5, so that we have N(0,1)</a:t>
            </a:r>
          </a:p>
          <a:p>
            <a:r>
              <a:rPr lang="en-US" sz="2400" dirty="0"/>
              <a:t>If we want to test 2 or more beta’s simultaneously, we can use either separate hypothesis tests or Chi-squared test</a:t>
            </a:r>
          </a:p>
          <a:p>
            <a:r>
              <a:rPr lang="en-US" sz="2400" dirty="0"/>
              <a:t>But how to estimate FI^0.5, we can use estimator for FI, as FI is defined through expect values, we can replace those with </a:t>
            </a:r>
            <a:r>
              <a:rPr lang="en-US" sz="2400" dirty="0" err="1"/>
              <a:t>avgs</a:t>
            </a:r>
            <a:r>
              <a:rPr lang="en-US" sz="2400" dirty="0"/>
              <a:t> and in place of beta’s we insert MLE </a:t>
            </a:r>
            <a:r>
              <a:rPr lang="en-US" sz="2400" dirty="0" err="1"/>
              <a:t>estim</a:t>
            </a:r>
            <a:r>
              <a:rPr lang="en-US" sz="2400" dirty="0"/>
              <a:t> for b</a:t>
            </a:r>
          </a:p>
          <a:p>
            <a:r>
              <a:rPr lang="en-US" sz="2400" dirty="0"/>
              <a:t>Adv of using canonical setup for GLM is that it leads to concave loss function</a:t>
            </a:r>
          </a:p>
        </p:txBody>
      </p:sp>
      <p:pic>
        <p:nvPicPr>
          <p:cNvPr id="5" name="Picture 4">
            <a:extLst>
              <a:ext uri="{FF2B5EF4-FFF2-40B4-BE49-F238E27FC236}">
                <a16:creationId xmlns:a16="http://schemas.microsoft.com/office/drawing/2014/main" id="{9EAAE2DA-576A-4C2B-9BE6-9A0D8F2A8008}"/>
              </a:ext>
            </a:extLst>
          </p:cNvPr>
          <p:cNvPicPr>
            <a:picLocks noChangeAspect="1"/>
          </p:cNvPicPr>
          <p:nvPr/>
        </p:nvPicPr>
        <p:blipFill>
          <a:blip r:embed="rId2"/>
          <a:stretch>
            <a:fillRect/>
          </a:stretch>
        </p:blipFill>
        <p:spPr>
          <a:xfrm>
            <a:off x="4347068" y="957257"/>
            <a:ext cx="1485900" cy="438150"/>
          </a:xfrm>
          <a:prstGeom prst="rect">
            <a:avLst/>
          </a:prstGeom>
        </p:spPr>
      </p:pic>
      <p:pic>
        <p:nvPicPr>
          <p:cNvPr id="6" name="Picture 5">
            <a:extLst>
              <a:ext uri="{FF2B5EF4-FFF2-40B4-BE49-F238E27FC236}">
                <a16:creationId xmlns:a16="http://schemas.microsoft.com/office/drawing/2014/main" id="{D34268C3-1F1C-466D-AFB9-9D734F23CFF6}"/>
              </a:ext>
            </a:extLst>
          </p:cNvPr>
          <p:cNvPicPr>
            <a:picLocks noChangeAspect="1"/>
          </p:cNvPicPr>
          <p:nvPr/>
        </p:nvPicPr>
        <p:blipFill>
          <a:blip r:embed="rId3"/>
          <a:stretch>
            <a:fillRect/>
          </a:stretch>
        </p:blipFill>
        <p:spPr>
          <a:xfrm>
            <a:off x="6075700" y="985585"/>
            <a:ext cx="1207420" cy="450770"/>
          </a:xfrm>
          <a:prstGeom prst="rect">
            <a:avLst/>
          </a:prstGeom>
        </p:spPr>
      </p:pic>
      <p:pic>
        <p:nvPicPr>
          <p:cNvPr id="8" name="Picture 7">
            <a:extLst>
              <a:ext uri="{FF2B5EF4-FFF2-40B4-BE49-F238E27FC236}">
                <a16:creationId xmlns:a16="http://schemas.microsoft.com/office/drawing/2014/main" id="{75127274-3B5F-4F9B-9E7C-DEECEE948DA6}"/>
              </a:ext>
            </a:extLst>
          </p:cNvPr>
          <p:cNvPicPr>
            <a:picLocks noChangeAspect="1"/>
          </p:cNvPicPr>
          <p:nvPr/>
        </p:nvPicPr>
        <p:blipFill>
          <a:blip r:embed="rId3"/>
          <a:stretch>
            <a:fillRect/>
          </a:stretch>
        </p:blipFill>
        <p:spPr>
          <a:xfrm>
            <a:off x="4463469" y="2469482"/>
            <a:ext cx="1207420" cy="450770"/>
          </a:xfrm>
          <a:prstGeom prst="rect">
            <a:avLst/>
          </a:prstGeom>
        </p:spPr>
      </p:pic>
      <p:pic>
        <p:nvPicPr>
          <p:cNvPr id="10" name="Picture 9">
            <a:extLst>
              <a:ext uri="{FF2B5EF4-FFF2-40B4-BE49-F238E27FC236}">
                <a16:creationId xmlns:a16="http://schemas.microsoft.com/office/drawing/2014/main" id="{E6BB0EAE-7838-4571-8902-B3C2FA9EDF45}"/>
              </a:ext>
            </a:extLst>
          </p:cNvPr>
          <p:cNvPicPr>
            <a:picLocks noChangeAspect="1"/>
          </p:cNvPicPr>
          <p:nvPr/>
        </p:nvPicPr>
        <p:blipFill>
          <a:blip r:embed="rId4"/>
          <a:stretch>
            <a:fillRect/>
          </a:stretch>
        </p:blipFill>
        <p:spPr>
          <a:xfrm>
            <a:off x="5895392" y="3819075"/>
            <a:ext cx="3649660" cy="509953"/>
          </a:xfrm>
          <a:prstGeom prst="rect">
            <a:avLst/>
          </a:prstGeom>
        </p:spPr>
      </p:pic>
      <p:pic>
        <p:nvPicPr>
          <p:cNvPr id="11" name="Picture 10">
            <a:extLst>
              <a:ext uri="{FF2B5EF4-FFF2-40B4-BE49-F238E27FC236}">
                <a16:creationId xmlns:a16="http://schemas.microsoft.com/office/drawing/2014/main" id="{5A3542ED-E1AA-42AD-8B01-12C1D4DE412B}"/>
              </a:ext>
            </a:extLst>
          </p:cNvPr>
          <p:cNvPicPr>
            <a:picLocks noChangeAspect="1"/>
          </p:cNvPicPr>
          <p:nvPr/>
        </p:nvPicPr>
        <p:blipFill>
          <a:blip r:embed="rId5"/>
          <a:stretch>
            <a:fillRect/>
          </a:stretch>
        </p:blipFill>
        <p:spPr>
          <a:xfrm>
            <a:off x="8610099" y="5006138"/>
            <a:ext cx="3273315" cy="512345"/>
          </a:xfrm>
          <a:prstGeom prst="rect">
            <a:avLst/>
          </a:prstGeom>
        </p:spPr>
      </p:pic>
    </p:spTree>
    <p:extLst>
      <p:ext uri="{BB962C8B-B14F-4D97-AF65-F5344CB8AC3E}">
        <p14:creationId xmlns:p14="http://schemas.microsoft.com/office/powerpoint/2010/main" val="1659385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dirty="0"/>
              <a:t>Objectives</a:t>
            </a:r>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pPr marL="0" indent="0">
              <a:buNone/>
            </a:pPr>
            <a:r>
              <a:rPr lang="en-GB" b="1" dirty="0">
                <a:solidFill>
                  <a:srgbClr val="313131"/>
                </a:solidFill>
                <a:effectLst/>
                <a:latin typeface="Open Sans"/>
              </a:rPr>
              <a:t>Introduction to Generalized Linear Models; Exponential Families</a:t>
            </a:r>
          </a:p>
          <a:p>
            <a:pPr marL="0" indent="0" algn="l">
              <a:buNone/>
            </a:pPr>
            <a:endParaRPr lang="en-GB" b="0" i="0" dirty="0">
              <a:solidFill>
                <a:srgbClr val="313131"/>
              </a:solidFill>
              <a:effectLst/>
              <a:latin typeface="Open Sans"/>
            </a:endParaRPr>
          </a:p>
          <a:p>
            <a:pPr marL="0" indent="0" algn="l">
              <a:buNone/>
            </a:pPr>
            <a:r>
              <a:rPr lang="en-GB" b="0" i="0" dirty="0">
                <a:solidFill>
                  <a:srgbClr val="313131"/>
                </a:solidFill>
                <a:effectLst/>
                <a:latin typeface="Open Sans"/>
              </a:rPr>
              <a:t>At the end of this lecture, you will be able to</a:t>
            </a:r>
          </a:p>
          <a:p>
            <a:pPr algn="l">
              <a:buFont typeface="Arial" panose="020B0604020202020204" pitchFamily="34" charset="0"/>
              <a:buChar char="•"/>
            </a:pPr>
            <a:r>
              <a:rPr lang="en-GB" b="0" i="0" dirty="0">
                <a:solidFill>
                  <a:srgbClr val="313131"/>
                </a:solidFill>
                <a:effectLst/>
                <a:latin typeface="Open Sans"/>
              </a:rPr>
              <a:t>Recognize the </a:t>
            </a:r>
            <a:r>
              <a:rPr lang="en-GB" b="1" i="0" dirty="0">
                <a:solidFill>
                  <a:srgbClr val="313131"/>
                </a:solidFill>
                <a:effectLst/>
                <a:latin typeface="Open Sans"/>
              </a:rPr>
              <a:t>two components</a:t>
            </a:r>
            <a:r>
              <a:rPr lang="en-GB" b="0" i="0" dirty="0">
                <a:solidFill>
                  <a:srgbClr val="313131"/>
                </a:solidFill>
                <a:effectLst/>
                <a:latin typeface="Open Sans"/>
              </a:rPr>
              <a:t>, namely the </a:t>
            </a:r>
            <a:r>
              <a:rPr lang="en-GB" b="1" i="0" dirty="0">
                <a:solidFill>
                  <a:srgbClr val="0000FF"/>
                </a:solidFill>
                <a:effectLst/>
                <a:latin typeface="inherit"/>
              </a:rPr>
              <a:t>noise distribution</a:t>
            </a:r>
            <a:r>
              <a:rPr lang="en-GB" b="0" i="0" dirty="0">
                <a:solidFill>
                  <a:srgbClr val="313131"/>
                </a:solidFill>
                <a:effectLst/>
                <a:latin typeface="Open Sans"/>
              </a:rPr>
              <a:t> and the </a:t>
            </a:r>
            <a:r>
              <a:rPr lang="en-GB" b="1" i="0" dirty="0">
                <a:solidFill>
                  <a:srgbClr val="0000FF"/>
                </a:solidFill>
                <a:effectLst/>
                <a:latin typeface="inherit"/>
              </a:rPr>
              <a:t>regression function</a:t>
            </a:r>
            <a:r>
              <a:rPr lang="en-GB" b="0" i="0" dirty="0">
                <a:solidFill>
                  <a:srgbClr val="313131"/>
                </a:solidFill>
                <a:effectLst/>
                <a:latin typeface="Open Sans"/>
              </a:rPr>
              <a:t> , being </a:t>
            </a:r>
            <a:r>
              <a:rPr lang="en-GB" b="1" i="0" dirty="0">
                <a:solidFill>
                  <a:srgbClr val="313131"/>
                </a:solidFill>
                <a:effectLst/>
                <a:latin typeface="Open Sans"/>
              </a:rPr>
              <a:t>generalized</a:t>
            </a:r>
            <a:r>
              <a:rPr lang="en-GB" b="0" i="0" dirty="0">
                <a:solidFill>
                  <a:srgbClr val="313131"/>
                </a:solidFill>
                <a:effectLst/>
                <a:latin typeface="Open Sans"/>
              </a:rPr>
              <a:t> from linear models to form the </a:t>
            </a:r>
            <a:r>
              <a:rPr lang="en-GB" b="1" i="0" dirty="0">
                <a:solidFill>
                  <a:srgbClr val="0000FF"/>
                </a:solidFill>
                <a:effectLst/>
                <a:latin typeface="inherit"/>
              </a:rPr>
              <a:t>generalized linear models</a:t>
            </a:r>
            <a:r>
              <a:rPr lang="en-GB" b="0" i="0" dirty="0">
                <a:solidFill>
                  <a:srgbClr val="313131"/>
                </a:solidFill>
                <a:effectLst/>
                <a:latin typeface="Open Sans"/>
              </a:rPr>
              <a:t> .</a:t>
            </a:r>
          </a:p>
          <a:p>
            <a:pPr algn="l">
              <a:buFont typeface="Arial" panose="020B0604020202020204" pitchFamily="34" charset="0"/>
              <a:buChar char="•"/>
            </a:pPr>
            <a:r>
              <a:rPr lang="en-GB" b="0" i="0" dirty="0">
                <a:solidFill>
                  <a:srgbClr val="313131"/>
                </a:solidFill>
                <a:effectLst/>
                <a:latin typeface="Open Sans"/>
              </a:rPr>
              <a:t>Define appropriate </a:t>
            </a:r>
            <a:r>
              <a:rPr lang="en-GB" b="1" i="0" dirty="0">
                <a:solidFill>
                  <a:srgbClr val="0000FF"/>
                </a:solidFill>
                <a:effectLst/>
                <a:latin typeface="inherit"/>
              </a:rPr>
              <a:t>link functions</a:t>
            </a:r>
            <a:r>
              <a:rPr lang="en-GB" b="0" i="0" dirty="0">
                <a:solidFill>
                  <a:srgbClr val="313131"/>
                </a:solidFill>
                <a:effectLst/>
                <a:latin typeface="Open Sans"/>
              </a:rPr>
              <a:t> for a generalized linear model.</a:t>
            </a:r>
          </a:p>
          <a:p>
            <a:pPr algn="l">
              <a:buFont typeface="Arial" panose="020B0604020202020204" pitchFamily="34" charset="0"/>
              <a:buChar char="•"/>
            </a:pPr>
            <a:r>
              <a:rPr lang="en-GB" b="0" i="0" dirty="0">
                <a:solidFill>
                  <a:srgbClr val="313131"/>
                </a:solidFill>
                <a:effectLst/>
                <a:latin typeface="Open Sans"/>
              </a:rPr>
              <a:t>Define </a:t>
            </a:r>
            <a:r>
              <a:rPr lang="en-GB" b="1" i="0" dirty="0">
                <a:solidFill>
                  <a:srgbClr val="0000FF"/>
                </a:solidFill>
                <a:effectLst/>
                <a:latin typeface="inherit"/>
              </a:rPr>
              <a:t>k-parameter exponential families</a:t>
            </a:r>
            <a:r>
              <a:rPr lang="en-GB" b="0" i="0" dirty="0">
                <a:solidFill>
                  <a:srgbClr val="313131"/>
                </a:solidFill>
                <a:effectLst/>
                <a:latin typeface="Open Sans"/>
              </a:rPr>
              <a:t> of distributions.</a:t>
            </a:r>
          </a:p>
          <a:p>
            <a:pPr algn="l">
              <a:buFont typeface="Arial" panose="020B0604020202020204" pitchFamily="34" charset="0"/>
              <a:buChar char="•"/>
            </a:pPr>
            <a:r>
              <a:rPr lang="en-GB" b="0" i="0" dirty="0">
                <a:solidFill>
                  <a:srgbClr val="313131"/>
                </a:solidFill>
                <a:effectLst/>
                <a:latin typeface="Open Sans"/>
              </a:rPr>
              <a:t>Define </a:t>
            </a:r>
            <a:r>
              <a:rPr lang="en-GB" b="1" i="0" dirty="0">
                <a:solidFill>
                  <a:srgbClr val="0000FF"/>
                </a:solidFill>
                <a:effectLst/>
                <a:latin typeface="inherit"/>
              </a:rPr>
              <a:t>canonical exponential families</a:t>
            </a:r>
            <a:r>
              <a:rPr lang="en-GB" b="0" i="0" dirty="0">
                <a:solidFill>
                  <a:srgbClr val="313131"/>
                </a:solidFill>
                <a:effectLst/>
                <a:latin typeface="Open Sans"/>
              </a:rPr>
              <a:t> of distributions.</a:t>
            </a:r>
          </a:p>
          <a:p>
            <a:pPr algn="l">
              <a:buFont typeface="Arial" panose="020B0604020202020204" pitchFamily="34" charset="0"/>
              <a:buChar char="•"/>
            </a:pPr>
            <a:r>
              <a:rPr lang="en-GB" b="0" i="0" dirty="0">
                <a:solidFill>
                  <a:srgbClr val="313131"/>
                </a:solidFill>
                <a:effectLst/>
                <a:latin typeface="Open Sans"/>
              </a:rPr>
              <a:t>Compute the </a:t>
            </a:r>
            <a:r>
              <a:rPr lang="en-GB" b="1" i="0" dirty="0">
                <a:solidFill>
                  <a:srgbClr val="0000FF"/>
                </a:solidFill>
                <a:effectLst/>
                <a:latin typeface="inherit"/>
              </a:rPr>
              <a:t>mean</a:t>
            </a:r>
            <a:r>
              <a:rPr lang="en-GB" b="0" i="0" dirty="0">
                <a:solidFill>
                  <a:srgbClr val="313131"/>
                </a:solidFill>
                <a:effectLst/>
                <a:latin typeface="Open Sans"/>
              </a:rPr>
              <a:t> and </a:t>
            </a:r>
            <a:r>
              <a:rPr lang="en-GB" b="1" i="0" dirty="0">
                <a:solidFill>
                  <a:srgbClr val="0000FF"/>
                </a:solidFill>
                <a:effectLst/>
                <a:latin typeface="inherit"/>
              </a:rPr>
              <a:t>variance</a:t>
            </a:r>
            <a:r>
              <a:rPr lang="en-GB" b="0" i="0" dirty="0">
                <a:solidFill>
                  <a:srgbClr val="313131"/>
                </a:solidFill>
                <a:effectLst/>
                <a:latin typeface="Open Sans"/>
              </a:rPr>
              <a:t> of </a:t>
            </a:r>
            <a:r>
              <a:rPr lang="en-GB" b="1" i="0" dirty="0">
                <a:solidFill>
                  <a:srgbClr val="313131"/>
                </a:solidFill>
                <a:effectLst/>
                <a:latin typeface="Open Sans"/>
              </a:rPr>
              <a:t>canonical exponential families </a:t>
            </a:r>
            <a:r>
              <a:rPr lang="en-GB" b="0" i="0" dirty="0">
                <a:solidFill>
                  <a:srgbClr val="313131"/>
                </a:solidFill>
                <a:effectLst/>
                <a:latin typeface="Open Sans"/>
              </a:rPr>
              <a:t>in term of the log-partition function b</a:t>
            </a:r>
          </a:p>
          <a:p>
            <a:endParaRPr lang="en-US" dirty="0"/>
          </a:p>
        </p:txBody>
      </p:sp>
    </p:spTree>
    <p:extLst>
      <p:ext uri="{BB962C8B-B14F-4D97-AF65-F5344CB8AC3E}">
        <p14:creationId xmlns:p14="http://schemas.microsoft.com/office/powerpoint/2010/main" val="1685802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Generalizing Two Components of Linear Models</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GLMs are extension of linear regression model, where we allow 1) non-Gaussian errors 2) non-linear relationships</a:t>
            </a:r>
          </a:p>
          <a:p>
            <a:r>
              <a:rPr lang="en-US" dirty="0"/>
              <a:t>Gaussian linear model assumes                                  , 1) IID normal errors 2) that dependence (regression function- E[Y/X=x]) is linear</a:t>
            </a:r>
          </a:p>
          <a:p>
            <a:endParaRPr lang="en-US" dirty="0"/>
          </a:p>
          <a:p>
            <a:endParaRPr lang="en-US" dirty="0"/>
          </a:p>
          <a:p>
            <a:endParaRPr lang="en-US" dirty="0"/>
          </a:p>
          <a:p>
            <a:endParaRPr lang="en-US" dirty="0"/>
          </a:p>
          <a:p>
            <a:r>
              <a:rPr lang="en-US" dirty="0"/>
              <a:t>If our response variable is binary, the E[Y/X=x] should be in range (0,1)</a:t>
            </a:r>
          </a:p>
          <a:p>
            <a:r>
              <a:rPr lang="en-US" dirty="0"/>
              <a:t>We cannot write                because then mu ranges through R</a:t>
            </a:r>
          </a:p>
          <a:p>
            <a:r>
              <a:rPr lang="en-US" dirty="0"/>
              <a:t>We need an invertible function f such that </a:t>
            </a:r>
          </a:p>
          <a:p>
            <a:endParaRPr lang="en-US" dirty="0"/>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0F0733B2-CD0C-4625-8C03-CE8A16C69DC9}"/>
              </a:ext>
            </a:extLst>
          </p:cNvPr>
          <p:cNvPicPr>
            <a:picLocks noChangeAspect="1"/>
          </p:cNvPicPr>
          <p:nvPr/>
        </p:nvPicPr>
        <p:blipFill>
          <a:blip r:embed="rId2"/>
          <a:stretch>
            <a:fillRect/>
          </a:stretch>
        </p:blipFill>
        <p:spPr>
          <a:xfrm>
            <a:off x="4919662" y="1552576"/>
            <a:ext cx="2557463" cy="336192"/>
          </a:xfrm>
          <a:prstGeom prst="rect">
            <a:avLst/>
          </a:prstGeom>
          <a:ln>
            <a:solidFill>
              <a:schemeClr val="tx1"/>
            </a:solidFill>
          </a:ln>
        </p:spPr>
      </p:pic>
      <p:pic>
        <p:nvPicPr>
          <p:cNvPr id="7" name="Picture 6">
            <a:extLst>
              <a:ext uri="{FF2B5EF4-FFF2-40B4-BE49-F238E27FC236}">
                <a16:creationId xmlns:a16="http://schemas.microsoft.com/office/drawing/2014/main" id="{40D9EA26-D87B-4E2C-BD97-DC8CF7297D58}"/>
              </a:ext>
            </a:extLst>
          </p:cNvPr>
          <p:cNvPicPr>
            <a:picLocks noChangeAspect="1"/>
          </p:cNvPicPr>
          <p:nvPr/>
        </p:nvPicPr>
        <p:blipFill>
          <a:blip r:embed="rId3"/>
          <a:stretch>
            <a:fillRect/>
          </a:stretch>
        </p:blipFill>
        <p:spPr>
          <a:xfrm>
            <a:off x="9043987" y="2014537"/>
            <a:ext cx="2895768" cy="366713"/>
          </a:xfrm>
          <a:prstGeom prst="rect">
            <a:avLst/>
          </a:prstGeom>
          <a:ln>
            <a:solidFill>
              <a:schemeClr val="tx1"/>
            </a:solidFill>
          </a:ln>
        </p:spPr>
      </p:pic>
      <p:pic>
        <p:nvPicPr>
          <p:cNvPr id="8" name="Picture 7">
            <a:extLst>
              <a:ext uri="{FF2B5EF4-FFF2-40B4-BE49-F238E27FC236}">
                <a16:creationId xmlns:a16="http://schemas.microsoft.com/office/drawing/2014/main" id="{50ADDAC6-20BE-4A8F-AB5C-1F06D02F6BC6}"/>
              </a:ext>
            </a:extLst>
          </p:cNvPr>
          <p:cNvPicPr>
            <a:picLocks noChangeAspect="1"/>
          </p:cNvPicPr>
          <p:nvPr/>
        </p:nvPicPr>
        <p:blipFill>
          <a:blip r:embed="rId4"/>
          <a:stretch>
            <a:fillRect/>
          </a:stretch>
        </p:blipFill>
        <p:spPr>
          <a:xfrm>
            <a:off x="433387" y="2457449"/>
            <a:ext cx="5395028" cy="1704975"/>
          </a:xfrm>
          <a:prstGeom prst="rect">
            <a:avLst/>
          </a:prstGeom>
          <a:ln>
            <a:solidFill>
              <a:schemeClr val="tx1"/>
            </a:solidFill>
          </a:ln>
        </p:spPr>
      </p:pic>
      <p:pic>
        <p:nvPicPr>
          <p:cNvPr id="10" name="Picture 9">
            <a:extLst>
              <a:ext uri="{FF2B5EF4-FFF2-40B4-BE49-F238E27FC236}">
                <a16:creationId xmlns:a16="http://schemas.microsoft.com/office/drawing/2014/main" id="{87314E79-3B49-4E86-9174-C86DEBA82006}"/>
              </a:ext>
            </a:extLst>
          </p:cNvPr>
          <p:cNvPicPr>
            <a:picLocks noChangeAspect="1"/>
          </p:cNvPicPr>
          <p:nvPr/>
        </p:nvPicPr>
        <p:blipFill>
          <a:blip r:embed="rId5"/>
          <a:stretch>
            <a:fillRect/>
          </a:stretch>
        </p:blipFill>
        <p:spPr>
          <a:xfrm>
            <a:off x="2867024" y="4986337"/>
            <a:ext cx="1017333" cy="366713"/>
          </a:xfrm>
          <a:prstGeom prst="rect">
            <a:avLst/>
          </a:prstGeom>
        </p:spPr>
      </p:pic>
      <p:pic>
        <p:nvPicPr>
          <p:cNvPr id="11" name="Picture 10">
            <a:extLst>
              <a:ext uri="{FF2B5EF4-FFF2-40B4-BE49-F238E27FC236}">
                <a16:creationId xmlns:a16="http://schemas.microsoft.com/office/drawing/2014/main" id="{29474621-ED6B-456C-BCC1-1CBA2F9E2595}"/>
              </a:ext>
            </a:extLst>
          </p:cNvPr>
          <p:cNvPicPr>
            <a:picLocks noChangeAspect="1"/>
          </p:cNvPicPr>
          <p:nvPr/>
        </p:nvPicPr>
        <p:blipFill>
          <a:blip r:embed="rId6"/>
          <a:stretch>
            <a:fillRect/>
          </a:stretch>
        </p:blipFill>
        <p:spPr>
          <a:xfrm>
            <a:off x="6529387" y="5495924"/>
            <a:ext cx="1694351" cy="352425"/>
          </a:xfrm>
          <a:prstGeom prst="rect">
            <a:avLst/>
          </a:prstGeom>
          <a:ln>
            <a:solidFill>
              <a:schemeClr val="tx1"/>
            </a:solidFill>
          </a:ln>
        </p:spPr>
      </p:pic>
    </p:spTree>
    <p:extLst>
      <p:ext uri="{BB962C8B-B14F-4D97-AF65-F5344CB8AC3E}">
        <p14:creationId xmlns:p14="http://schemas.microsoft.com/office/powerpoint/2010/main" val="1388192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b="1" dirty="0">
                <a:solidFill>
                  <a:srgbClr val="474747"/>
                </a:solidFill>
                <a:effectLst/>
                <a:latin typeface="Open Sans"/>
              </a:rPr>
              <a:t>Generalizing the Linear Model; the Link Function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GLM </a:t>
            </a:r>
            <a:r>
              <a:rPr lang="en-US" b="1" dirty="0"/>
              <a:t>generalizes</a:t>
            </a:r>
            <a:r>
              <a:rPr lang="en-US" dirty="0"/>
              <a:t> normal linear regression models in the following directions:</a:t>
            </a:r>
          </a:p>
          <a:p>
            <a:pPr marL="514350" indent="-514350">
              <a:buFont typeface="+mj-lt"/>
              <a:buAutoNum type="arabicPeriod"/>
            </a:pPr>
            <a:r>
              <a:rPr lang="en-US" b="1" dirty="0"/>
              <a:t>Random component</a:t>
            </a:r>
            <a:r>
              <a:rPr lang="en-US" dirty="0"/>
              <a:t>: noise is </a:t>
            </a:r>
            <a:r>
              <a:rPr lang="en-US" b="1" dirty="0"/>
              <a:t>not normal</a:t>
            </a:r>
          </a:p>
          <a:p>
            <a:pPr marL="514350" indent="-514350">
              <a:buFont typeface="+mj-lt"/>
              <a:buAutoNum type="arabicPeriod"/>
            </a:pPr>
            <a:r>
              <a:rPr lang="en-US" b="1" dirty="0"/>
              <a:t>Regression function</a:t>
            </a:r>
            <a:r>
              <a:rPr lang="en-US" dirty="0"/>
              <a:t>:                       is </a:t>
            </a:r>
            <a:r>
              <a:rPr lang="en-US" b="1" dirty="0"/>
              <a:t>not linear</a:t>
            </a:r>
          </a:p>
          <a:p>
            <a:pPr marL="0" indent="0">
              <a:buNone/>
            </a:pPr>
            <a:r>
              <a:rPr lang="en-US" dirty="0"/>
              <a:t>Where </a:t>
            </a:r>
            <a:r>
              <a:rPr lang="en-US" b="1" dirty="0"/>
              <a:t>g</a:t>
            </a:r>
            <a:r>
              <a:rPr lang="en-US" dirty="0"/>
              <a:t> is called </a:t>
            </a:r>
            <a:r>
              <a:rPr lang="en-US" b="1" dirty="0"/>
              <a:t>link function </a:t>
            </a:r>
            <a:r>
              <a:rPr lang="en-US" dirty="0"/>
              <a:t>and E[Y/X=x] is </a:t>
            </a:r>
            <a:r>
              <a:rPr lang="en-US" b="1" dirty="0"/>
              <a:t>regression function</a:t>
            </a:r>
          </a:p>
          <a:p>
            <a:r>
              <a:rPr lang="en-US" dirty="0"/>
              <a:t>In this unit, we focus on </a:t>
            </a:r>
            <a:r>
              <a:rPr lang="en-US" b="1" dirty="0"/>
              <a:t>generalized linear models</a:t>
            </a:r>
            <a:r>
              <a:rPr lang="en-US" dirty="0"/>
              <a:t>, which is much </a:t>
            </a:r>
            <a:r>
              <a:rPr lang="en-US" b="1" dirty="0"/>
              <a:t>more powerful </a:t>
            </a:r>
            <a:r>
              <a:rPr lang="en-US" dirty="0"/>
              <a:t>and expressive family of models</a:t>
            </a:r>
          </a:p>
          <a:p>
            <a:r>
              <a:rPr lang="en-US" dirty="0"/>
              <a:t>As it turns out, this comes at a </a:t>
            </a:r>
            <a:r>
              <a:rPr lang="en-US" b="1" dirty="0"/>
              <a:t>cost</a:t>
            </a:r>
            <a:r>
              <a:rPr lang="en-US" dirty="0"/>
              <a:t>: finding the </a:t>
            </a:r>
            <a:r>
              <a:rPr lang="en-US" b="1" dirty="0"/>
              <a:t>MLE</a:t>
            </a:r>
            <a:r>
              <a:rPr lang="en-US" dirty="0"/>
              <a:t> becomes more </a:t>
            </a:r>
            <a:r>
              <a:rPr lang="en-US" b="1" dirty="0"/>
              <a:t>difficult</a:t>
            </a:r>
          </a:p>
          <a:p>
            <a:r>
              <a:rPr lang="en-US" dirty="0"/>
              <a:t>We </a:t>
            </a:r>
            <a:r>
              <a:rPr lang="en-US" b="1" dirty="0"/>
              <a:t>relax</a:t>
            </a:r>
            <a:r>
              <a:rPr lang="en-US" dirty="0"/>
              <a:t> the </a:t>
            </a:r>
            <a:r>
              <a:rPr lang="en-US" b="1" dirty="0"/>
              <a:t>assumption</a:t>
            </a:r>
            <a:r>
              <a:rPr lang="en-US" dirty="0"/>
              <a:t> that regression function – </a:t>
            </a:r>
            <a:r>
              <a:rPr lang="en-US" b="1" dirty="0"/>
              <a:t>mu is linear</a:t>
            </a:r>
            <a:r>
              <a:rPr lang="en-US" dirty="0"/>
              <a:t>, instead we assume that </a:t>
            </a:r>
            <a:r>
              <a:rPr lang="en-US" b="1" dirty="0"/>
              <a:t>g(mu) is linear </a:t>
            </a:r>
            <a:r>
              <a:rPr lang="en-US" dirty="0"/>
              <a:t>for some function g so that</a:t>
            </a:r>
          </a:p>
          <a:p>
            <a:r>
              <a:rPr lang="en-US" dirty="0"/>
              <a:t>The </a:t>
            </a:r>
            <a:r>
              <a:rPr lang="en-US" b="1" dirty="0"/>
              <a:t>function g </a:t>
            </a:r>
            <a:r>
              <a:rPr lang="en-US" dirty="0"/>
              <a:t>is assumed </a:t>
            </a:r>
            <a:r>
              <a:rPr lang="en-US" b="1" dirty="0"/>
              <a:t>to be known</a:t>
            </a:r>
            <a:r>
              <a:rPr lang="en-US" dirty="0"/>
              <a:t>, and is referred to as the </a:t>
            </a:r>
            <a:r>
              <a:rPr lang="en-US" b="1" dirty="0"/>
              <a:t>link function</a:t>
            </a:r>
          </a:p>
          <a:p>
            <a:r>
              <a:rPr lang="en-US" dirty="0"/>
              <a:t>Through an </a:t>
            </a:r>
            <a:r>
              <a:rPr lang="en-US" b="1" dirty="0"/>
              <a:t>appropriate choice of the link function</a:t>
            </a:r>
            <a:r>
              <a:rPr lang="en-US" dirty="0"/>
              <a:t>, which depends on the </a:t>
            </a:r>
            <a:r>
              <a:rPr lang="en-US" b="1" dirty="0"/>
              <a:t>model</a:t>
            </a:r>
            <a:r>
              <a:rPr lang="en-US" dirty="0"/>
              <a:t>, we will hope to be able to </a:t>
            </a:r>
            <a:r>
              <a:rPr lang="en-US" b="1" dirty="0"/>
              <a:t>compute an estimator      </a:t>
            </a:r>
            <a:r>
              <a:rPr lang="en-US" dirty="0"/>
              <a:t>, usually the </a:t>
            </a:r>
            <a:r>
              <a:rPr lang="en-US" b="1" dirty="0"/>
              <a:t>MLE</a:t>
            </a:r>
          </a:p>
        </p:txBody>
      </p:sp>
      <p:pic>
        <p:nvPicPr>
          <p:cNvPr id="6" name="Picture 5">
            <a:extLst>
              <a:ext uri="{FF2B5EF4-FFF2-40B4-BE49-F238E27FC236}">
                <a16:creationId xmlns:a16="http://schemas.microsoft.com/office/drawing/2014/main" id="{1FE9CDD9-460D-4FB5-9D88-591FF7429984}"/>
              </a:ext>
            </a:extLst>
          </p:cNvPr>
          <p:cNvPicPr>
            <a:picLocks noChangeAspect="1"/>
          </p:cNvPicPr>
          <p:nvPr/>
        </p:nvPicPr>
        <p:blipFill>
          <a:blip r:embed="rId2"/>
          <a:stretch>
            <a:fillRect/>
          </a:stretch>
        </p:blipFill>
        <p:spPr>
          <a:xfrm>
            <a:off x="7411981" y="1057274"/>
            <a:ext cx="4780019" cy="895351"/>
          </a:xfrm>
          <a:prstGeom prst="rect">
            <a:avLst/>
          </a:prstGeom>
          <a:ln>
            <a:solidFill>
              <a:schemeClr val="tx1"/>
            </a:solidFill>
          </a:ln>
        </p:spPr>
      </p:pic>
      <p:pic>
        <p:nvPicPr>
          <p:cNvPr id="7" name="Picture 6">
            <a:extLst>
              <a:ext uri="{FF2B5EF4-FFF2-40B4-BE49-F238E27FC236}">
                <a16:creationId xmlns:a16="http://schemas.microsoft.com/office/drawing/2014/main" id="{FF485B6F-0F9F-4CB1-8212-A24FD8A8EF30}"/>
              </a:ext>
            </a:extLst>
          </p:cNvPr>
          <p:cNvPicPr>
            <a:picLocks noChangeAspect="1"/>
          </p:cNvPicPr>
          <p:nvPr/>
        </p:nvPicPr>
        <p:blipFill>
          <a:blip r:embed="rId3"/>
          <a:stretch>
            <a:fillRect/>
          </a:stretch>
        </p:blipFill>
        <p:spPr>
          <a:xfrm>
            <a:off x="3762375" y="1624012"/>
            <a:ext cx="1501850" cy="538163"/>
          </a:xfrm>
          <a:prstGeom prst="rect">
            <a:avLst/>
          </a:prstGeom>
          <a:ln>
            <a:solidFill>
              <a:schemeClr val="tx1"/>
            </a:solidFill>
          </a:ln>
        </p:spPr>
      </p:pic>
      <p:pic>
        <p:nvPicPr>
          <p:cNvPr id="4" name="Picture 3">
            <a:extLst>
              <a:ext uri="{FF2B5EF4-FFF2-40B4-BE49-F238E27FC236}">
                <a16:creationId xmlns:a16="http://schemas.microsoft.com/office/drawing/2014/main" id="{C54B5717-5115-4FC5-A6C2-86F507FD4A40}"/>
              </a:ext>
            </a:extLst>
          </p:cNvPr>
          <p:cNvPicPr>
            <a:picLocks noChangeAspect="1"/>
          </p:cNvPicPr>
          <p:nvPr/>
        </p:nvPicPr>
        <p:blipFill>
          <a:blip r:embed="rId4"/>
          <a:stretch>
            <a:fillRect/>
          </a:stretch>
        </p:blipFill>
        <p:spPr>
          <a:xfrm>
            <a:off x="8443912" y="4510086"/>
            <a:ext cx="1804988" cy="343097"/>
          </a:xfrm>
          <a:prstGeom prst="rect">
            <a:avLst/>
          </a:prstGeom>
          <a:ln>
            <a:solidFill>
              <a:schemeClr val="tx1"/>
            </a:solidFill>
          </a:ln>
        </p:spPr>
      </p:pic>
      <p:pic>
        <p:nvPicPr>
          <p:cNvPr id="5" name="Picture 4">
            <a:extLst>
              <a:ext uri="{FF2B5EF4-FFF2-40B4-BE49-F238E27FC236}">
                <a16:creationId xmlns:a16="http://schemas.microsoft.com/office/drawing/2014/main" id="{DEDCDF38-3CAE-4E37-917B-94AF1401E497}"/>
              </a:ext>
            </a:extLst>
          </p:cNvPr>
          <p:cNvPicPr>
            <a:picLocks noChangeAspect="1"/>
          </p:cNvPicPr>
          <p:nvPr/>
        </p:nvPicPr>
        <p:blipFill>
          <a:blip r:embed="rId5"/>
          <a:stretch>
            <a:fillRect/>
          </a:stretch>
        </p:blipFill>
        <p:spPr>
          <a:xfrm>
            <a:off x="8591549" y="5834062"/>
            <a:ext cx="314325" cy="541338"/>
          </a:xfrm>
          <a:prstGeom prst="rect">
            <a:avLst/>
          </a:prstGeom>
          <a:ln>
            <a:solidFill>
              <a:schemeClr val="tx1"/>
            </a:solidFill>
          </a:ln>
        </p:spPr>
      </p:pic>
    </p:spTree>
    <p:extLst>
      <p:ext uri="{BB962C8B-B14F-4D97-AF65-F5344CB8AC3E}">
        <p14:creationId xmlns:p14="http://schemas.microsoft.com/office/powerpoint/2010/main" val="3613676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GB" sz="3100" b="1" dirty="0">
                <a:solidFill>
                  <a:srgbClr val="474747"/>
                </a:solidFill>
                <a:effectLst/>
                <a:latin typeface="Open Sans"/>
              </a:rPr>
              <a:t>Predator-Prey Model: the Random Component and the Link Function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normAutofit/>
          </a:bodyPr>
          <a:lstStyle/>
          <a:p>
            <a:r>
              <a:rPr lang="en-US" sz="2600" dirty="0"/>
              <a:t>If </a:t>
            </a:r>
            <a:r>
              <a:rPr lang="en-US" sz="2600" b="1" dirty="0"/>
              <a:t>Y&gt;0 and discrete </a:t>
            </a:r>
            <a:r>
              <a:rPr lang="en-US" sz="2600" dirty="0"/>
              <a:t>we can use the following model:</a:t>
            </a:r>
          </a:p>
          <a:p>
            <a:r>
              <a:rPr lang="en-US" sz="2600" dirty="0"/>
              <a:t> </a:t>
            </a:r>
            <a:r>
              <a:rPr lang="en-US" sz="2600" b="1" dirty="0"/>
              <a:t>Regression function </a:t>
            </a:r>
            <a:r>
              <a:rPr lang="en-US" sz="2600" dirty="0"/>
              <a:t>we assume to be:                                                     (flats off)</a:t>
            </a:r>
          </a:p>
          <a:p>
            <a:pPr marL="0" indent="0">
              <a:buNone/>
            </a:pPr>
            <a:r>
              <a:rPr lang="en-US" sz="2600" dirty="0"/>
              <a:t>Where m – max </a:t>
            </a:r>
            <a:r>
              <a:rPr lang="en-US" sz="2600" b="1" dirty="0"/>
              <a:t>expected daily preys</a:t>
            </a:r>
            <a:r>
              <a:rPr lang="en-US" sz="2600" dirty="0"/>
              <a:t> that predator </a:t>
            </a:r>
            <a:r>
              <a:rPr lang="en-US" sz="2600" b="1" dirty="0"/>
              <a:t>can cope with</a:t>
            </a:r>
          </a:p>
          <a:p>
            <a:pPr marL="0" indent="0">
              <a:buNone/>
            </a:pPr>
            <a:r>
              <a:rPr lang="en-US" sz="2600" b="1" dirty="0"/>
              <a:t>h is the number of preys </a:t>
            </a:r>
            <a:r>
              <a:rPr lang="en-US" sz="2600" dirty="0"/>
              <a:t>such that </a:t>
            </a:r>
          </a:p>
          <a:p>
            <a:r>
              <a:rPr lang="en-US" sz="2600" dirty="0"/>
              <a:t>Mu(x) is </a:t>
            </a:r>
            <a:r>
              <a:rPr lang="en-US" sz="2600" b="1" dirty="0"/>
              <a:t>not linear </a:t>
            </a:r>
            <a:r>
              <a:rPr lang="en-US" sz="2600" dirty="0"/>
              <a:t>but using </a:t>
            </a:r>
            <a:r>
              <a:rPr lang="en-US" sz="2600" b="1" dirty="0"/>
              <a:t>reciprocal link</a:t>
            </a:r>
            <a:r>
              <a:rPr lang="en-US" sz="2600" dirty="0"/>
              <a:t>:                  the RHS can be made linear in the parameters </a:t>
            </a:r>
          </a:p>
        </p:txBody>
      </p:sp>
      <p:pic>
        <p:nvPicPr>
          <p:cNvPr id="6" name="Picture 5">
            <a:extLst>
              <a:ext uri="{FF2B5EF4-FFF2-40B4-BE49-F238E27FC236}">
                <a16:creationId xmlns:a16="http://schemas.microsoft.com/office/drawing/2014/main" id="{D9B3CB74-805D-45F4-8175-20AD46387700}"/>
              </a:ext>
            </a:extLst>
          </p:cNvPr>
          <p:cNvPicPr>
            <a:picLocks noChangeAspect="1"/>
          </p:cNvPicPr>
          <p:nvPr/>
        </p:nvPicPr>
        <p:blipFill>
          <a:blip r:embed="rId2"/>
          <a:stretch>
            <a:fillRect/>
          </a:stretch>
        </p:blipFill>
        <p:spPr>
          <a:xfrm>
            <a:off x="7258049" y="547687"/>
            <a:ext cx="2323331" cy="452438"/>
          </a:xfrm>
          <a:prstGeom prst="rect">
            <a:avLst/>
          </a:prstGeom>
          <a:ln>
            <a:solidFill>
              <a:schemeClr val="tx1"/>
            </a:solidFill>
          </a:ln>
        </p:spPr>
      </p:pic>
      <p:pic>
        <p:nvPicPr>
          <p:cNvPr id="7" name="Picture 6">
            <a:extLst>
              <a:ext uri="{FF2B5EF4-FFF2-40B4-BE49-F238E27FC236}">
                <a16:creationId xmlns:a16="http://schemas.microsoft.com/office/drawing/2014/main" id="{C9FB811F-DBA9-4BF5-ABF6-8254226C8545}"/>
              </a:ext>
            </a:extLst>
          </p:cNvPr>
          <p:cNvPicPr>
            <a:picLocks noChangeAspect="1"/>
          </p:cNvPicPr>
          <p:nvPr/>
        </p:nvPicPr>
        <p:blipFill>
          <a:blip r:embed="rId3"/>
          <a:stretch>
            <a:fillRect/>
          </a:stretch>
        </p:blipFill>
        <p:spPr>
          <a:xfrm>
            <a:off x="9650240" y="628651"/>
            <a:ext cx="2446510" cy="347662"/>
          </a:xfrm>
          <a:prstGeom prst="rect">
            <a:avLst/>
          </a:prstGeom>
          <a:ln>
            <a:solidFill>
              <a:schemeClr val="tx1"/>
            </a:solidFill>
          </a:ln>
        </p:spPr>
      </p:pic>
      <p:pic>
        <p:nvPicPr>
          <p:cNvPr id="8" name="Picture 7">
            <a:extLst>
              <a:ext uri="{FF2B5EF4-FFF2-40B4-BE49-F238E27FC236}">
                <a16:creationId xmlns:a16="http://schemas.microsoft.com/office/drawing/2014/main" id="{58B2CFE1-9848-4067-B61C-6CFB5512711C}"/>
              </a:ext>
            </a:extLst>
          </p:cNvPr>
          <p:cNvPicPr>
            <a:picLocks noChangeAspect="1"/>
          </p:cNvPicPr>
          <p:nvPr/>
        </p:nvPicPr>
        <p:blipFill>
          <a:blip r:embed="rId4"/>
          <a:stretch>
            <a:fillRect/>
          </a:stretch>
        </p:blipFill>
        <p:spPr>
          <a:xfrm>
            <a:off x="5634037" y="1100137"/>
            <a:ext cx="3736369" cy="442913"/>
          </a:xfrm>
          <a:prstGeom prst="rect">
            <a:avLst/>
          </a:prstGeom>
          <a:ln>
            <a:solidFill>
              <a:schemeClr val="tx1"/>
            </a:solidFill>
          </a:ln>
        </p:spPr>
      </p:pic>
      <p:pic>
        <p:nvPicPr>
          <p:cNvPr id="9" name="Picture 8">
            <a:extLst>
              <a:ext uri="{FF2B5EF4-FFF2-40B4-BE49-F238E27FC236}">
                <a16:creationId xmlns:a16="http://schemas.microsoft.com/office/drawing/2014/main" id="{76D85046-0217-429C-A631-32EFF6418C24}"/>
              </a:ext>
            </a:extLst>
          </p:cNvPr>
          <p:cNvPicPr>
            <a:picLocks noChangeAspect="1"/>
          </p:cNvPicPr>
          <p:nvPr/>
        </p:nvPicPr>
        <p:blipFill>
          <a:blip r:embed="rId5"/>
          <a:stretch>
            <a:fillRect/>
          </a:stretch>
        </p:blipFill>
        <p:spPr>
          <a:xfrm>
            <a:off x="4867274" y="2095500"/>
            <a:ext cx="995363" cy="361950"/>
          </a:xfrm>
          <a:prstGeom prst="rect">
            <a:avLst/>
          </a:prstGeom>
          <a:ln>
            <a:solidFill>
              <a:schemeClr val="tx1"/>
            </a:solidFill>
          </a:ln>
        </p:spPr>
      </p:pic>
      <p:pic>
        <p:nvPicPr>
          <p:cNvPr id="10" name="Picture 9">
            <a:extLst>
              <a:ext uri="{FF2B5EF4-FFF2-40B4-BE49-F238E27FC236}">
                <a16:creationId xmlns:a16="http://schemas.microsoft.com/office/drawing/2014/main" id="{88C1F6C5-62E4-416F-A8AB-1E22DF265D34}"/>
              </a:ext>
            </a:extLst>
          </p:cNvPr>
          <p:cNvPicPr>
            <a:picLocks noChangeAspect="1"/>
          </p:cNvPicPr>
          <p:nvPr/>
        </p:nvPicPr>
        <p:blipFill>
          <a:blip r:embed="rId6"/>
          <a:stretch>
            <a:fillRect/>
          </a:stretch>
        </p:blipFill>
        <p:spPr>
          <a:xfrm>
            <a:off x="6410325" y="2500312"/>
            <a:ext cx="837944" cy="442913"/>
          </a:xfrm>
          <a:prstGeom prst="rect">
            <a:avLst/>
          </a:prstGeom>
          <a:ln>
            <a:solidFill>
              <a:schemeClr val="tx1"/>
            </a:solidFill>
          </a:ln>
        </p:spPr>
      </p:pic>
      <p:pic>
        <p:nvPicPr>
          <p:cNvPr id="11" name="Picture 10">
            <a:extLst>
              <a:ext uri="{FF2B5EF4-FFF2-40B4-BE49-F238E27FC236}">
                <a16:creationId xmlns:a16="http://schemas.microsoft.com/office/drawing/2014/main" id="{0F475F45-F9C4-4396-AB8C-2FE6442B3CAA}"/>
              </a:ext>
            </a:extLst>
          </p:cNvPr>
          <p:cNvPicPr>
            <a:picLocks noChangeAspect="1"/>
          </p:cNvPicPr>
          <p:nvPr/>
        </p:nvPicPr>
        <p:blipFill>
          <a:blip r:embed="rId7"/>
          <a:stretch>
            <a:fillRect/>
          </a:stretch>
        </p:blipFill>
        <p:spPr>
          <a:xfrm>
            <a:off x="2505075" y="2957512"/>
            <a:ext cx="2775588" cy="442913"/>
          </a:xfrm>
          <a:prstGeom prst="rect">
            <a:avLst/>
          </a:prstGeom>
          <a:ln>
            <a:solidFill>
              <a:schemeClr val="tx1"/>
            </a:solidFill>
          </a:ln>
        </p:spPr>
      </p:pic>
    </p:spTree>
    <p:extLst>
      <p:ext uri="{BB962C8B-B14F-4D97-AF65-F5344CB8AC3E}">
        <p14:creationId xmlns:p14="http://schemas.microsoft.com/office/powerpoint/2010/main" val="2763363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BF16A-776D-42A1-AECE-1DD4E38211C2}"/>
              </a:ext>
            </a:extLst>
          </p:cNvPr>
          <p:cNvSpPr>
            <a:spLocks noGrp="1"/>
          </p:cNvSpPr>
          <p:nvPr>
            <p:ph type="title"/>
          </p:nvPr>
        </p:nvSpPr>
        <p:spPr>
          <a:xfrm>
            <a:off x="12576" y="27774"/>
            <a:ext cx="12170546" cy="496010"/>
          </a:xfrm>
        </p:spPr>
        <p:txBody>
          <a:bodyPr>
            <a:normAutofit fontScale="90000"/>
          </a:bodyPr>
          <a:lstStyle/>
          <a:p>
            <a:r>
              <a:rPr lang="en-US" b="1" dirty="0">
                <a:solidFill>
                  <a:srgbClr val="474747"/>
                </a:solidFill>
                <a:effectLst/>
                <a:latin typeface="Open Sans"/>
              </a:rPr>
              <a:t>Exponential Families: Definition</a:t>
            </a:r>
            <a:endParaRPr lang="en-US" dirty="0"/>
          </a:p>
        </p:txBody>
      </p:sp>
      <p:sp>
        <p:nvSpPr>
          <p:cNvPr id="3" name="Content Placeholder 2">
            <a:extLst>
              <a:ext uri="{FF2B5EF4-FFF2-40B4-BE49-F238E27FC236}">
                <a16:creationId xmlns:a16="http://schemas.microsoft.com/office/drawing/2014/main" id="{2BF38E21-1B6A-458A-ADF7-6FEBEE5E6B34}"/>
              </a:ext>
            </a:extLst>
          </p:cNvPr>
          <p:cNvSpPr>
            <a:spLocks noGrp="1"/>
          </p:cNvSpPr>
          <p:nvPr>
            <p:ph idx="1"/>
          </p:nvPr>
        </p:nvSpPr>
        <p:spPr>
          <a:xfrm>
            <a:off x="3696" y="609382"/>
            <a:ext cx="12170547" cy="6173157"/>
          </a:xfrm>
        </p:spPr>
        <p:txBody>
          <a:bodyPr/>
          <a:lstStyle/>
          <a:p>
            <a:r>
              <a:rPr lang="en-US" dirty="0"/>
              <a:t>Family of distribution                              is said to be a </a:t>
            </a:r>
            <a:r>
              <a:rPr lang="en-US" b="1" dirty="0"/>
              <a:t>k-parameter exponential family</a:t>
            </a:r>
            <a:r>
              <a:rPr lang="en-US" dirty="0"/>
              <a:t> on        , if there exist real valued functions </a:t>
            </a:r>
          </a:p>
          <a:p>
            <a:r>
              <a:rPr lang="en-US" dirty="0"/>
              <a:t>                                     and</a:t>
            </a:r>
          </a:p>
          <a:p>
            <a:r>
              <a:rPr lang="en-US" dirty="0"/>
              <a:t>PDF has form                                                 summation can be written as vector inner product </a:t>
            </a:r>
          </a:p>
          <a:p>
            <a:r>
              <a:rPr lang="en-US" sz="2400" dirty="0"/>
              <a:t>Or PDF can be written alternatively as:</a:t>
            </a:r>
          </a:p>
          <a:p>
            <a:r>
              <a:rPr lang="en-US" sz="2400" dirty="0"/>
              <a:t>So, in model we have k-dimensional parameter theta, and q-dimensional vector y</a:t>
            </a:r>
          </a:p>
          <a:p>
            <a:r>
              <a:rPr lang="en-US" sz="2400" dirty="0"/>
              <a:t>What’s crucial in this pdf/</a:t>
            </a:r>
            <a:r>
              <a:rPr lang="en-US" sz="2400" dirty="0" err="1"/>
              <a:t>pmf</a:t>
            </a:r>
            <a:r>
              <a:rPr lang="en-US" sz="2400" dirty="0"/>
              <a:t> is that the </a:t>
            </a:r>
            <a:r>
              <a:rPr lang="en-US" sz="2400" b="1" dirty="0"/>
              <a:t>only way </a:t>
            </a:r>
            <a:r>
              <a:rPr lang="en-US" sz="2400" dirty="0"/>
              <a:t>theta and y can interact is just by </a:t>
            </a:r>
            <a:r>
              <a:rPr lang="en-US" sz="2400" b="1" dirty="0"/>
              <a:t>taking the product</a:t>
            </a:r>
          </a:p>
        </p:txBody>
      </p:sp>
      <p:pic>
        <p:nvPicPr>
          <p:cNvPr id="7" name="Picture 6">
            <a:extLst>
              <a:ext uri="{FF2B5EF4-FFF2-40B4-BE49-F238E27FC236}">
                <a16:creationId xmlns:a16="http://schemas.microsoft.com/office/drawing/2014/main" id="{99EC293C-C73A-4830-AA42-506CA3388D1D}"/>
              </a:ext>
            </a:extLst>
          </p:cNvPr>
          <p:cNvPicPr>
            <a:picLocks noChangeAspect="1"/>
          </p:cNvPicPr>
          <p:nvPr/>
        </p:nvPicPr>
        <p:blipFill>
          <a:blip r:embed="rId2"/>
          <a:stretch>
            <a:fillRect/>
          </a:stretch>
        </p:blipFill>
        <p:spPr>
          <a:xfrm>
            <a:off x="3519487" y="681037"/>
            <a:ext cx="2166941" cy="309563"/>
          </a:xfrm>
          <a:prstGeom prst="rect">
            <a:avLst/>
          </a:prstGeom>
          <a:ln>
            <a:solidFill>
              <a:schemeClr val="tx1"/>
            </a:solidFill>
          </a:ln>
        </p:spPr>
      </p:pic>
      <p:pic>
        <p:nvPicPr>
          <p:cNvPr id="8" name="Picture 7">
            <a:extLst>
              <a:ext uri="{FF2B5EF4-FFF2-40B4-BE49-F238E27FC236}">
                <a16:creationId xmlns:a16="http://schemas.microsoft.com/office/drawing/2014/main" id="{817347AB-D361-4694-84EE-EFD369B595CB}"/>
              </a:ext>
            </a:extLst>
          </p:cNvPr>
          <p:cNvPicPr>
            <a:picLocks noChangeAspect="1"/>
          </p:cNvPicPr>
          <p:nvPr/>
        </p:nvPicPr>
        <p:blipFill>
          <a:blip r:embed="rId3"/>
          <a:stretch>
            <a:fillRect/>
          </a:stretch>
        </p:blipFill>
        <p:spPr>
          <a:xfrm>
            <a:off x="1743075" y="1062037"/>
            <a:ext cx="400050" cy="323117"/>
          </a:xfrm>
          <a:prstGeom prst="rect">
            <a:avLst/>
          </a:prstGeom>
          <a:ln>
            <a:solidFill>
              <a:schemeClr val="tx1"/>
            </a:solidFill>
          </a:ln>
        </p:spPr>
      </p:pic>
      <p:pic>
        <p:nvPicPr>
          <p:cNvPr id="9" name="Picture 8">
            <a:extLst>
              <a:ext uri="{FF2B5EF4-FFF2-40B4-BE49-F238E27FC236}">
                <a16:creationId xmlns:a16="http://schemas.microsoft.com/office/drawing/2014/main" id="{00578083-B02B-4405-80F1-8180A77FEFB7}"/>
              </a:ext>
            </a:extLst>
          </p:cNvPr>
          <p:cNvPicPr>
            <a:picLocks noChangeAspect="1"/>
          </p:cNvPicPr>
          <p:nvPr/>
        </p:nvPicPr>
        <p:blipFill>
          <a:blip r:embed="rId4"/>
          <a:stretch>
            <a:fillRect/>
          </a:stretch>
        </p:blipFill>
        <p:spPr>
          <a:xfrm>
            <a:off x="366712" y="1547812"/>
            <a:ext cx="2731925" cy="300038"/>
          </a:xfrm>
          <a:prstGeom prst="rect">
            <a:avLst/>
          </a:prstGeom>
          <a:ln>
            <a:solidFill>
              <a:schemeClr val="tx1"/>
            </a:solidFill>
          </a:ln>
        </p:spPr>
      </p:pic>
      <p:pic>
        <p:nvPicPr>
          <p:cNvPr id="10" name="Picture 9">
            <a:extLst>
              <a:ext uri="{FF2B5EF4-FFF2-40B4-BE49-F238E27FC236}">
                <a16:creationId xmlns:a16="http://schemas.microsoft.com/office/drawing/2014/main" id="{5B1B3C1A-AC9D-4680-8A5E-39EE0FE4373E}"/>
              </a:ext>
            </a:extLst>
          </p:cNvPr>
          <p:cNvPicPr>
            <a:picLocks noChangeAspect="1"/>
          </p:cNvPicPr>
          <p:nvPr/>
        </p:nvPicPr>
        <p:blipFill>
          <a:blip r:embed="rId5"/>
          <a:stretch>
            <a:fillRect/>
          </a:stretch>
        </p:blipFill>
        <p:spPr>
          <a:xfrm>
            <a:off x="4024312" y="1390650"/>
            <a:ext cx="4614863" cy="516865"/>
          </a:xfrm>
          <a:prstGeom prst="rect">
            <a:avLst/>
          </a:prstGeom>
          <a:ln>
            <a:solidFill>
              <a:schemeClr val="tx1"/>
            </a:solidFill>
          </a:ln>
        </p:spPr>
      </p:pic>
      <p:pic>
        <p:nvPicPr>
          <p:cNvPr id="11" name="Picture 10">
            <a:extLst>
              <a:ext uri="{FF2B5EF4-FFF2-40B4-BE49-F238E27FC236}">
                <a16:creationId xmlns:a16="http://schemas.microsoft.com/office/drawing/2014/main" id="{973D21FC-C547-4ABB-8EF5-A9BEE3F67F6B}"/>
              </a:ext>
            </a:extLst>
          </p:cNvPr>
          <p:cNvPicPr>
            <a:picLocks noChangeAspect="1"/>
          </p:cNvPicPr>
          <p:nvPr/>
        </p:nvPicPr>
        <p:blipFill>
          <a:blip r:embed="rId6"/>
          <a:stretch>
            <a:fillRect/>
          </a:stretch>
        </p:blipFill>
        <p:spPr>
          <a:xfrm>
            <a:off x="2338387" y="1947862"/>
            <a:ext cx="3395663" cy="640464"/>
          </a:xfrm>
          <a:prstGeom prst="rect">
            <a:avLst/>
          </a:prstGeom>
          <a:ln>
            <a:solidFill>
              <a:schemeClr val="tx1"/>
            </a:solidFill>
          </a:ln>
        </p:spPr>
      </p:pic>
      <p:pic>
        <p:nvPicPr>
          <p:cNvPr id="12" name="Picture 11">
            <a:extLst>
              <a:ext uri="{FF2B5EF4-FFF2-40B4-BE49-F238E27FC236}">
                <a16:creationId xmlns:a16="http://schemas.microsoft.com/office/drawing/2014/main" id="{B5932461-A6D9-4C76-86E0-C60899EE6A9A}"/>
              </a:ext>
            </a:extLst>
          </p:cNvPr>
          <p:cNvPicPr>
            <a:picLocks noChangeAspect="1"/>
          </p:cNvPicPr>
          <p:nvPr/>
        </p:nvPicPr>
        <p:blipFill>
          <a:blip r:embed="rId7"/>
          <a:stretch>
            <a:fillRect/>
          </a:stretch>
        </p:blipFill>
        <p:spPr>
          <a:xfrm>
            <a:off x="5924550" y="2381250"/>
            <a:ext cx="1524000" cy="704850"/>
          </a:xfrm>
          <a:prstGeom prst="rect">
            <a:avLst/>
          </a:prstGeom>
          <a:ln>
            <a:solidFill>
              <a:schemeClr val="tx1"/>
            </a:solidFill>
          </a:ln>
        </p:spPr>
      </p:pic>
      <p:pic>
        <p:nvPicPr>
          <p:cNvPr id="13" name="Picture 12">
            <a:extLst>
              <a:ext uri="{FF2B5EF4-FFF2-40B4-BE49-F238E27FC236}">
                <a16:creationId xmlns:a16="http://schemas.microsoft.com/office/drawing/2014/main" id="{4953E4A9-73B5-435B-B414-532DCA4755E5}"/>
              </a:ext>
            </a:extLst>
          </p:cNvPr>
          <p:cNvPicPr>
            <a:picLocks noChangeAspect="1"/>
          </p:cNvPicPr>
          <p:nvPr/>
        </p:nvPicPr>
        <p:blipFill>
          <a:blip r:embed="rId8"/>
          <a:stretch>
            <a:fillRect/>
          </a:stretch>
        </p:blipFill>
        <p:spPr>
          <a:xfrm>
            <a:off x="7729537" y="2490787"/>
            <a:ext cx="2902707" cy="728663"/>
          </a:xfrm>
          <a:prstGeom prst="rect">
            <a:avLst/>
          </a:prstGeom>
          <a:ln>
            <a:solidFill>
              <a:schemeClr val="tx1"/>
            </a:solidFill>
          </a:ln>
        </p:spPr>
      </p:pic>
      <p:pic>
        <p:nvPicPr>
          <p:cNvPr id="14" name="Picture 13">
            <a:extLst>
              <a:ext uri="{FF2B5EF4-FFF2-40B4-BE49-F238E27FC236}">
                <a16:creationId xmlns:a16="http://schemas.microsoft.com/office/drawing/2014/main" id="{A2C6CE3F-6B49-4D65-A863-7F9CDA73B25E}"/>
              </a:ext>
            </a:extLst>
          </p:cNvPr>
          <p:cNvPicPr>
            <a:picLocks noChangeAspect="1"/>
          </p:cNvPicPr>
          <p:nvPr/>
        </p:nvPicPr>
        <p:blipFill>
          <a:blip r:embed="rId9"/>
          <a:stretch>
            <a:fillRect/>
          </a:stretch>
        </p:blipFill>
        <p:spPr>
          <a:xfrm>
            <a:off x="2543175" y="4248150"/>
            <a:ext cx="9372600" cy="2520073"/>
          </a:xfrm>
          <a:prstGeom prst="rect">
            <a:avLst/>
          </a:prstGeom>
          <a:ln>
            <a:solidFill>
              <a:schemeClr val="tx1"/>
            </a:solidFill>
          </a:ln>
        </p:spPr>
      </p:pic>
    </p:spTree>
    <p:extLst>
      <p:ext uri="{BB962C8B-B14F-4D97-AF65-F5344CB8AC3E}">
        <p14:creationId xmlns:p14="http://schemas.microsoft.com/office/powerpoint/2010/main" val="171589957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2805</TotalTime>
  <Words>5368</Words>
  <Application>Microsoft Office PowerPoint</Application>
  <PresentationFormat>Widescreen</PresentationFormat>
  <Paragraphs>390</Paragraphs>
  <Slides>46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Arial</vt:lpstr>
      <vt:lpstr>Calibri</vt:lpstr>
      <vt:lpstr>Calibri Light</vt:lpstr>
      <vt:lpstr>inherit</vt:lpstr>
      <vt:lpstr>Lora</vt:lpstr>
      <vt:lpstr>Open Sans</vt:lpstr>
      <vt:lpstr>Office Theme</vt:lpstr>
      <vt:lpstr>Unit 7 Generalized Linear models</vt:lpstr>
      <vt:lpstr>Generalized linear models</vt:lpstr>
      <vt:lpstr>Generalized linear models</vt:lpstr>
      <vt:lpstr>Generalized linear models (non-Gaussian distributions and non-linear functions)</vt:lpstr>
      <vt:lpstr>Objectives</vt:lpstr>
      <vt:lpstr>Generalizing Two Components of Linear Models</vt:lpstr>
      <vt:lpstr>Generalizing the Linear Model; the Link Function</vt:lpstr>
      <vt:lpstr>Predator-Prey Model: the Random Component and the Link Function</vt:lpstr>
      <vt:lpstr>Exponential Families: Definition</vt:lpstr>
      <vt:lpstr>Normal distribution example</vt:lpstr>
      <vt:lpstr>More examples of Continuous Distributions</vt:lpstr>
      <vt:lpstr>One-Parameter Canonical Exponential Families</vt:lpstr>
      <vt:lpstr>One-Parameter Canonical Exponential Families</vt:lpstr>
      <vt:lpstr>Expectation and variance in terms of the Canonical Parameters</vt:lpstr>
      <vt:lpstr>Lecture 22.  GLM: Link Functions and the Canonical Link Function </vt:lpstr>
      <vt:lpstr>Exponential family wikipedia</vt:lpstr>
      <vt:lpstr>Recap: Generalized Linear Model and Link Function</vt:lpstr>
      <vt:lpstr>Examples of Link Functions: Log, Logit, Probit</vt:lpstr>
      <vt:lpstr>The Canonical Link Function</vt:lpstr>
      <vt:lpstr>Canonical link function for Bernoulli distribution</vt:lpstr>
      <vt:lpstr>GLM and Introduction of Beta for Estimation</vt:lpstr>
      <vt:lpstr>GLM and Introduction of Beta for Estimation</vt:lpstr>
      <vt:lpstr>Log-Likelihood for Exponential Families</vt:lpstr>
      <vt:lpstr>Strict Concavity of Log-Likelihood when the Link is the Canonical Link</vt:lpstr>
      <vt:lpstr>Concluding Remarks on MLE for GLMs</vt:lpstr>
      <vt:lpstr>Recitation 26. Poisson and Gamma Generalized Linear Models</vt:lpstr>
      <vt:lpstr>Recitation 26. Poisson and Gamma Generalized Linear Models</vt:lpstr>
      <vt:lpstr>Recitation 26. Poisson and Gamma Generalized Linear Models</vt:lpstr>
      <vt:lpstr>Recitation 26. Poisson and Gamma Generalized Linear Models</vt:lpstr>
      <vt:lpstr>Recitation 26. Poisson and Gamma Generalized Linear Models</vt:lpstr>
      <vt:lpstr>Recitation 26. Poisson and Gamma Generalized Linear Models</vt:lpstr>
      <vt:lpstr>Recitation 27. Hypothesis tests for logistic regression</vt:lpstr>
      <vt:lpstr>Recitation 27. Hypothesis tests for logistic regression</vt:lpstr>
      <vt:lpstr>Recitation 27. Hypothesis tests for logistic regression</vt:lpstr>
      <vt:lpstr>Recitation 27. Hypothesis tests for logistic regression</vt:lpstr>
      <vt:lpstr>Insight from exercises</vt:lpstr>
      <vt:lpstr>Overview of Units 6 and 7</vt:lpstr>
      <vt:lpstr>Review unit 6</vt:lpstr>
      <vt:lpstr>Review unit 6 </vt:lpstr>
      <vt:lpstr>Review unit 6 </vt:lpstr>
      <vt:lpstr>Review unit 6 </vt:lpstr>
      <vt:lpstr>Review unit 7</vt:lpstr>
      <vt:lpstr>Review unit 7</vt:lpstr>
      <vt:lpstr>Review unit 7</vt:lpstr>
      <vt:lpstr>Review unit 7</vt:lpstr>
      <vt:lpstr>Review unit 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Valiyev, Mahammad</dc:creator>
  <cp:lastModifiedBy>Valiyev, Mahammad</cp:lastModifiedBy>
  <cp:revision>547</cp:revision>
  <dcterms:created xsi:type="dcterms:W3CDTF">2020-08-26T15:13:18Z</dcterms:created>
  <dcterms:modified xsi:type="dcterms:W3CDTF">2020-09-13T16:58:36Z</dcterms:modified>
</cp:coreProperties>
</file>